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0"/>
  </p:notesMasterIdLst>
  <p:sldIdLst>
    <p:sldId id="257" r:id="rId2"/>
    <p:sldId id="322" r:id="rId3"/>
    <p:sldId id="287" r:id="rId4"/>
    <p:sldId id="289" r:id="rId5"/>
    <p:sldId id="290" r:id="rId6"/>
    <p:sldId id="291" r:id="rId7"/>
    <p:sldId id="277" r:id="rId8"/>
    <p:sldId id="293" r:id="rId9"/>
    <p:sldId id="294" r:id="rId10"/>
    <p:sldId id="295" r:id="rId11"/>
    <p:sldId id="267" r:id="rId12"/>
    <p:sldId id="259" r:id="rId13"/>
    <p:sldId id="261" r:id="rId14"/>
    <p:sldId id="260" r:id="rId15"/>
    <p:sldId id="262" r:id="rId16"/>
    <p:sldId id="296" r:id="rId17"/>
    <p:sldId id="258" r:id="rId18"/>
    <p:sldId id="297" r:id="rId19"/>
    <p:sldId id="298" r:id="rId20"/>
    <p:sldId id="263" r:id="rId21"/>
    <p:sldId id="323" r:id="rId22"/>
    <p:sldId id="324" r:id="rId23"/>
    <p:sldId id="292" r:id="rId24"/>
    <p:sldId id="310" r:id="rId25"/>
    <p:sldId id="282" r:id="rId26"/>
    <p:sldId id="283" r:id="rId27"/>
    <p:sldId id="269" r:id="rId28"/>
    <p:sldId id="270" r:id="rId29"/>
    <p:sldId id="268" r:id="rId30"/>
    <p:sldId id="305" r:id="rId31"/>
    <p:sldId id="306" r:id="rId32"/>
    <p:sldId id="307" r:id="rId33"/>
    <p:sldId id="308" r:id="rId34"/>
    <p:sldId id="311" r:id="rId35"/>
    <p:sldId id="312" r:id="rId36"/>
    <p:sldId id="313" r:id="rId37"/>
    <p:sldId id="314" r:id="rId38"/>
    <p:sldId id="315" r:id="rId39"/>
    <p:sldId id="316" r:id="rId40"/>
    <p:sldId id="317" r:id="rId41"/>
    <p:sldId id="309" r:id="rId42"/>
    <p:sldId id="279" r:id="rId43"/>
    <p:sldId id="299" r:id="rId44"/>
    <p:sldId id="300" r:id="rId45"/>
    <p:sldId id="301" r:id="rId46"/>
    <p:sldId id="302" r:id="rId47"/>
    <p:sldId id="274" r:id="rId48"/>
    <p:sldId id="286" r:id="rId49"/>
    <p:sldId id="303" r:id="rId50"/>
    <p:sldId id="304" r:id="rId51"/>
    <p:sldId id="318" r:id="rId52"/>
    <p:sldId id="319" r:id="rId53"/>
    <p:sldId id="285" r:id="rId54"/>
    <p:sldId id="320" r:id="rId55"/>
    <p:sldId id="325" r:id="rId56"/>
    <p:sldId id="321" r:id="rId57"/>
    <p:sldId id="326" r:id="rId58"/>
    <p:sldId id="327" r:id="rId59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05"/>
    <p:restoredTop sz="96327"/>
  </p:normalViewPr>
  <p:slideViewPr>
    <p:cSldViewPr snapToGrid="0">
      <p:cViewPr varScale="1">
        <p:scale>
          <a:sx n="128" d="100"/>
          <a:sy n="128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A11A53A9-77FE-6042-9312-ED8F79CC72C2}" type="datetimeFigureOut">
              <a:rPr lang="en-CH"/>
              <a:pPr/>
              <a:t>16.07.2024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4B597170-CA86-8241-9087-4AB5CED89930}" type="slidenum">
              <a:rPr lang="en-CH"/>
              <a:pPr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89794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63fa506f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63fa506f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DA47F-CEF0-70EC-0D34-4CA5925DB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A51305-85A8-A61F-61A2-DBDD9D2816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4373B-BAD3-BBF3-853C-0F47D1C29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F9A2F-BEFC-FA3D-5771-F55F70B41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B8A9F-1C7D-30B2-FC85-FD15205D5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07766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CE35C-107B-CC8E-2ED6-29124C58B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E0986C-C3B0-3A31-3BB1-76B167893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28B82-7EBF-A71D-9DA6-3C44184CD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51EC2-397C-2474-2922-8213215C9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7A9D-2289-8A1B-B80E-03E455042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1176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64D97D-7E88-3497-3881-EA1DACEF83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1AAD9A-27C6-F738-2D5D-B69BD52FE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CC7B1-A0F8-BADD-F13E-EA7DE2907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1C684-1D99-0C71-10AA-E1BC2B0AC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FC9B1-6D33-3D93-52DF-32602A0CA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75129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10546-2304-18AC-FB5F-BDA4CBDA2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1714A-BED5-4A0F-1BD2-114A6B295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7FBB0-EBAD-0F1C-5A19-4A0028DBD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EE4AC-87F6-C9AF-2DC5-1EF21061B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4DD64-B839-A8BA-1293-876D377E3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93415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1A502-D044-A6AE-CA16-1239944CD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38262-BB42-9E8C-6C32-F93575F89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1A6A3-7FDE-9735-1138-4E259F8EB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AB97A-9A56-3AFF-B757-4823223F0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1C5CB-99D3-819F-30FD-0C6ED1BE1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4577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D7CED-09B7-99E1-A3C0-E0781AA74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38198-FBD7-0EF4-5426-1C853BF5CD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7C40A-5813-548A-D8F4-1743FB8765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5605A3-447A-3A0E-F6A1-7C1C6488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6171F-C671-6C42-B198-43940E8BF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4EC77F-3C29-A579-8D19-3FEC60CD0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76488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DBD78-4CF0-300C-2A13-6C6A9A605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5AEC9-A443-B2F5-7CCB-28E89EC1D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E6FCA8-6888-A5E3-4428-D5DEDF67E0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464BE8-2B4D-7738-B790-A167FBA1E3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8DFDA8-EB90-11E4-F387-9E118E3B3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95E2F-7932-ECEA-7023-83F699855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48BBA-4BB6-B4BB-1098-7C06A5016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C4E0FB-47D7-BF1B-AAE2-12E71F138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72367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157-2F42-D44D-395D-22641AD04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431595-04EF-567B-8F8A-F5C9D592A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4F6EA0-7841-CCB8-0771-860220955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0124FE-7DA6-855C-6778-6A495D6C4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08418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511280-3426-989E-D804-672DC2F90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D44125-1E2F-D3CA-BAB8-D05CF1EAF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D2B446-E93B-3FF5-7146-CC21E73F9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02565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2E062-DBA6-D0B6-A8A3-DFEB6ECBA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F275-8397-D8F3-FB62-1C9E9100F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309EB-18D5-E9DA-1B02-5EC8829E9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F1A1D-E75C-370F-2F6D-DA9262DD8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19252-7D26-D8C9-4083-E46ABD7DA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35508B-39E0-608C-A5BA-EA5AFD92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73099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B6D4E-1D5F-8B34-4556-15F894D3D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2A8957-16D5-1698-E984-F64FAEFE85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347AC3-828C-F88C-85D1-65056F1A6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061DE-9F3D-BC33-C377-53F98DCD4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C06C0-F52A-8E4F-A3E4-F3C3F43B281A}" type="datetimeFigureOut">
              <a:t>16.07.2024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1964C-BEB4-2A44-CFFE-F8DDD21A5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EB6A3-4748-A77A-7E38-C6CFCA713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67F8E-C2B6-6441-97C8-06CCC9236E27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75014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68ED0B-624C-B1B1-0700-63CAD0872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CC554-1710-D694-8D01-187F7E258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0B90F-168E-05F3-ED50-80DB90E3FF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16FC06C0-F52A-8E4F-A3E4-F3C3F43B281A}" type="datetimeFigureOut">
              <a:rPr lang="en-CH"/>
              <a:pPr/>
              <a:t>16.07.2024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38994-6051-0FA0-6524-D386D057A0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84013-339A-9259-279F-82159E41BE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3E867F8E-C2B6-6441-97C8-06CCC9236E27}" type="slidenum">
              <a:rPr lang="en-CH"/>
              <a:pPr/>
              <a:t>‹#›</a:t>
            </a:fld>
            <a:endParaRPr lang="en-CH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967B898-6DE1-A2CF-1CD3-58B7340F3D7E}"/>
              </a:ext>
            </a:extLst>
          </p:cNvPr>
          <p:cNvCxnSpPr>
            <a:cxnSpLocks/>
          </p:cNvCxnSpPr>
          <p:nvPr userDrawn="1"/>
        </p:nvCxnSpPr>
        <p:spPr>
          <a:xfrm>
            <a:off x="355600" y="365125"/>
            <a:ext cx="114808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E60C8EF-6A1E-B66F-8AA3-19CC2725CE8E}"/>
              </a:ext>
            </a:extLst>
          </p:cNvPr>
          <p:cNvSpPr txBox="1">
            <a:spLocks/>
          </p:cNvSpPr>
          <p:nvPr userDrawn="1"/>
        </p:nvSpPr>
        <p:spPr>
          <a:xfrm>
            <a:off x="9173633" y="31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CH"/>
            </a:defPPr>
            <a:lvl1pPr marL="0" algn="r" defTabSz="9144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867F8E-C2B6-6441-97C8-06CCC9236E27}" type="slidenum">
              <a:rPr lang="en-CH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‹#›</a:t>
            </a:fld>
            <a:endParaRPr lang="en-CH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894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0;p18">
            <a:extLst>
              <a:ext uri="{FF2B5EF4-FFF2-40B4-BE49-F238E27FC236}">
                <a16:creationId xmlns:a16="http://schemas.microsoft.com/office/drawing/2014/main" id="{7F5A3122-3E3A-CD45-6D2C-F293F7210016}"/>
              </a:ext>
            </a:extLst>
          </p:cNvPr>
          <p:cNvSpPr txBox="1">
            <a:spLocks/>
          </p:cNvSpPr>
          <p:nvPr/>
        </p:nvSpPr>
        <p:spPr>
          <a:xfrm>
            <a:off x="970600" y="2150165"/>
            <a:ext cx="10250800" cy="296848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GB" sz="4667" dirty="0">
                <a:latin typeface="Arial" panose="020B0604020202020204" pitchFamily="34" charset="0"/>
              </a:rPr>
              <a:t>Model Validation and</a:t>
            </a:r>
          </a:p>
          <a:p>
            <a:pPr algn="ctr">
              <a:spcBef>
                <a:spcPts val="0"/>
              </a:spcBef>
            </a:pPr>
            <a:r>
              <a:rPr lang="en-GB" sz="4667" dirty="0">
                <a:latin typeface="Arial" panose="020B0604020202020204" pitchFamily="34" charset="0"/>
              </a:rPr>
              <a:t>Selection</a:t>
            </a:r>
          </a:p>
          <a:p>
            <a:pPr algn="ctr">
              <a:spcBef>
                <a:spcPts val="0"/>
              </a:spcBef>
            </a:pPr>
            <a:endParaRPr lang="en-GB" sz="4667" dirty="0">
              <a:latin typeface="Arial" panose="020B0604020202020204" pitchFamily="34" charset="0"/>
            </a:endParaRPr>
          </a:p>
          <a:p>
            <a:pPr algn="ctr">
              <a:spcBef>
                <a:spcPts val="0"/>
              </a:spcBef>
            </a:pPr>
            <a:r>
              <a:rPr lang="en-GB" sz="3600" dirty="0" err="1">
                <a:latin typeface="Arial" panose="020B0604020202020204" pitchFamily="34" charset="0"/>
              </a:rPr>
              <a:t>Dr.</a:t>
            </a:r>
            <a:r>
              <a:rPr lang="en-GB" sz="3600" dirty="0">
                <a:latin typeface="Arial" panose="020B0604020202020204" pitchFamily="34" charset="0"/>
              </a:rPr>
              <a:t> Umberto Michelucci</a:t>
            </a:r>
          </a:p>
          <a:p>
            <a:pPr algn="ctr">
              <a:spcBef>
                <a:spcPts val="0"/>
              </a:spcBef>
            </a:pPr>
            <a:r>
              <a:rPr lang="en-GB" sz="3600" dirty="0" err="1">
                <a:latin typeface="Arial" panose="020B0604020202020204" pitchFamily="34" charset="0"/>
              </a:rPr>
              <a:t>umberto.Michelucci@toelt.ai</a:t>
            </a:r>
            <a:endParaRPr lang="en-GB" sz="3600" dirty="0"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F6DDA8-C1AD-CB43-3946-082AFF47FB95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odel Validation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488559-1068-9789-EB56-07DD08C9576A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52676-C3EA-0911-FCAD-12CAC9D3A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Why “validation” is important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44A215-E7DB-824E-1430-D7F6024F7CA6}"/>
              </a:ext>
            </a:extLst>
          </p:cNvPr>
          <p:cNvSpPr txBox="1"/>
          <p:nvPr/>
        </p:nvSpPr>
        <p:spPr>
          <a:xfrm>
            <a:off x="935182" y="1690688"/>
            <a:ext cx="104186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b="1" dirty="0">
                <a:latin typeface="Arial" panose="020B0604020202020204" pitchFamily="34" charset="0"/>
                <a:cs typeface="Arial" panose="020B0604020202020204" pitchFamily="34" charset="0"/>
              </a:rPr>
              <a:t>Requirements: </a:t>
            </a:r>
            <a:r>
              <a:rPr lang="en-CH" sz="2800" dirty="0">
                <a:latin typeface="Arial" panose="020B0604020202020204" pitchFamily="34" charset="0"/>
                <a:cs typeface="Arial" panose="020B0604020202020204" pitchFamily="34" charset="0"/>
              </a:rPr>
              <a:t>your model may need to satisfy specfic requirements as</a:t>
            </a:r>
          </a:p>
          <a:p>
            <a:endParaRPr lang="en-CH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800" b="1" dirty="0">
                <a:latin typeface="Arial" panose="020B0604020202020204" pitchFamily="34" charset="0"/>
                <a:cs typeface="Arial" panose="020B0604020202020204" pitchFamily="34" charset="0"/>
              </a:rPr>
              <a:t>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800" b="1" dirty="0">
                <a:latin typeface="Arial" panose="020B0604020202020204" pitchFamily="34" charset="0"/>
                <a:cs typeface="Arial" panose="020B0604020202020204" pitchFamily="34" charset="0"/>
              </a:rPr>
              <a:t>Energy Consumption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800" b="1" dirty="0">
                <a:latin typeface="Arial" panose="020B0604020202020204" pitchFamily="34" charset="0"/>
                <a:cs typeface="Arial" panose="020B0604020202020204" pitchFamily="34" charset="0"/>
              </a:rPr>
              <a:t>Memory Consumption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H" sz="2800" dirty="0">
                <a:latin typeface="Arial" panose="020B0604020202020204" pitchFamily="34" charset="0"/>
                <a:cs typeface="Arial" panose="020B0604020202020204" pitchFamily="34" charset="0"/>
              </a:rPr>
              <a:t>This is typical, for example, for applications for space.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8993FB-9831-D2D4-B24D-1509C834299C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1F0126-EB5F-F5AC-EAE5-92E5FA002AD8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8196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2FA5B-E50A-6C8F-EEF6-67BF8D923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Some terminology: variance and bias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3B23091-3C08-110F-DFB6-F7FB639B0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8642" y="1825625"/>
            <a:ext cx="5514716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F57AF2-43E6-731D-9A6F-860181138FCD}"/>
              </a:ext>
            </a:extLst>
          </p:cNvPr>
          <p:cNvSpPr txBox="1"/>
          <p:nvPr/>
        </p:nvSpPr>
        <p:spPr>
          <a:xfrm>
            <a:off x="7233585" y="6596390"/>
            <a:ext cx="55729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>
                <a:latin typeface="Arial" panose="020B0604020202020204" pitchFamily="34" charset="0"/>
              </a:rPr>
              <a:t>U. Michelucci, </a:t>
            </a:r>
            <a:r>
              <a:rPr lang="en-GB" sz="1050" i="1">
                <a:latin typeface="Arial" panose="020B0604020202020204" pitchFamily="34" charset="0"/>
              </a:rPr>
              <a:t>Applied Deep Learning with TensorFlow 2</a:t>
            </a:r>
            <a:r>
              <a:rPr lang="en-GB" sz="1050">
                <a:latin typeface="Arial" panose="020B0604020202020204" pitchFamily="34" charset="0"/>
              </a:rPr>
              <a:t>, Springer Nature, 2022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D4A3A2-EA94-7F97-B1ED-D2D75357C3AD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A03FA7-F90F-6D9C-7EF3-C4510F3E2C95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0454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AE05-9D9D-1F06-B892-AE81D0BB3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Overfitting I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722C38-A64D-F2CD-1780-51CEED6BA0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9993" y="1815351"/>
            <a:ext cx="7236633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1B0ADE-797E-09DB-B5D8-57ECE75BDBBA}"/>
              </a:ext>
            </a:extLst>
          </p:cNvPr>
          <p:cNvSpPr txBox="1"/>
          <p:nvPr/>
        </p:nvSpPr>
        <p:spPr>
          <a:xfrm>
            <a:off x="8876871" y="2167847"/>
            <a:ext cx="26301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Let us consider a set of data generated from a quadratic formula with some noise added.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56AB80-EB6A-964F-F57A-548A294D2078}"/>
              </a:ext>
            </a:extLst>
          </p:cNvPr>
          <p:cNvSpPr txBox="1"/>
          <p:nvPr/>
        </p:nvSpPr>
        <p:spPr>
          <a:xfrm>
            <a:off x="7233585" y="6596390"/>
            <a:ext cx="55729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>
                <a:latin typeface="Arial" panose="020B0604020202020204" pitchFamily="34" charset="0"/>
              </a:rPr>
              <a:t>U. Michelucci, </a:t>
            </a:r>
            <a:r>
              <a:rPr lang="en-GB" sz="1050" i="1">
                <a:latin typeface="Arial" panose="020B0604020202020204" pitchFamily="34" charset="0"/>
              </a:rPr>
              <a:t>Applied Deep Learning with TensorFlow 2</a:t>
            </a:r>
            <a:r>
              <a:rPr lang="en-GB" sz="1050">
                <a:latin typeface="Arial" panose="020B0604020202020204" pitchFamily="34" charset="0"/>
              </a:rPr>
              <a:t>, Springer Nature, 2022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D51477-8A16-EE47-70C1-94CCF3B1CCC8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BC6282-A54C-33E3-E107-5148B352B525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7688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AE05-9D9D-1F06-B892-AE81D0BB3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Overfitting II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B0ADE-797E-09DB-B5D8-57ECE75BDBBA}"/>
              </a:ext>
            </a:extLst>
          </p:cNvPr>
          <p:cNvSpPr txBox="1"/>
          <p:nvPr/>
        </p:nvSpPr>
        <p:spPr>
          <a:xfrm>
            <a:off x="8876871" y="2167847"/>
            <a:ext cx="26301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linear model misses the main features of the data being </a:t>
            </a:r>
            <a:r>
              <a:rPr lang="en-US" b="1" u="sng">
                <a:latin typeface="Arial" panose="020B0604020202020204" pitchFamily="34" charset="0"/>
                <a:cs typeface="Arial" panose="020B0604020202020204" pitchFamily="34" charset="0"/>
              </a:rPr>
              <a:t>too simple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. In this case the model is said to have 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high bias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CH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CH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56AB80-EB6A-964F-F57A-548A294D2078}"/>
              </a:ext>
            </a:extLst>
          </p:cNvPr>
          <p:cNvSpPr txBox="1"/>
          <p:nvPr/>
        </p:nvSpPr>
        <p:spPr>
          <a:xfrm>
            <a:off x="7233585" y="6596390"/>
            <a:ext cx="55729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>
                <a:latin typeface="Arial" panose="020B0604020202020204" pitchFamily="34" charset="0"/>
              </a:rPr>
              <a:t>U. Michelucci, </a:t>
            </a:r>
            <a:r>
              <a:rPr lang="en-GB" sz="1050" i="1">
                <a:latin typeface="Arial" panose="020B0604020202020204" pitchFamily="34" charset="0"/>
              </a:rPr>
              <a:t>Applied Deep Learning with TensorFlow 2</a:t>
            </a:r>
            <a:r>
              <a:rPr lang="en-GB" sz="1050">
                <a:latin typeface="Arial" panose="020B0604020202020204" pitchFamily="34" charset="0"/>
              </a:rPr>
              <a:t>, Springer Nature, 2022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04F6FA2-8B91-D3B4-977D-B834A487A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4297" y="1835899"/>
            <a:ext cx="6918704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EDD444-4724-0CCE-1CA8-72A78F02C0B5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5D20A7-1BAB-8C8C-D6B5-F2B759D0C7D4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2797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AE05-9D9D-1F06-B892-AE81D0BB3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Overfitting III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B0ADE-797E-09DB-B5D8-57ECE75BDBBA}"/>
              </a:ext>
            </a:extLst>
          </p:cNvPr>
          <p:cNvSpPr txBox="1"/>
          <p:nvPr/>
        </p:nvSpPr>
        <p:spPr>
          <a:xfrm>
            <a:off x="8644115" y="2126741"/>
            <a:ext cx="2630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result (red line) for a 2-degree polynomial.</a:t>
            </a:r>
            <a:endParaRPr lang="en-CH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56AB80-EB6A-964F-F57A-548A294D2078}"/>
              </a:ext>
            </a:extLst>
          </p:cNvPr>
          <p:cNvSpPr txBox="1"/>
          <p:nvPr/>
        </p:nvSpPr>
        <p:spPr>
          <a:xfrm>
            <a:off x="7233585" y="6596390"/>
            <a:ext cx="55729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>
                <a:latin typeface="Arial" panose="020B0604020202020204" pitchFamily="34" charset="0"/>
              </a:rPr>
              <a:t>U. Michelucci, </a:t>
            </a:r>
            <a:r>
              <a:rPr lang="en-GB" sz="1050" i="1">
                <a:latin typeface="Arial" panose="020B0604020202020204" pitchFamily="34" charset="0"/>
              </a:rPr>
              <a:t>Applied Deep Learning with TensorFlow 2</a:t>
            </a:r>
            <a:r>
              <a:rPr lang="en-GB" sz="1050">
                <a:latin typeface="Arial" panose="020B0604020202020204" pitchFamily="34" charset="0"/>
              </a:rPr>
              <a:t>, Springer Nature, 2022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C118E95-B582-5A1A-5D0E-4C09EA668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2989" y="1808999"/>
            <a:ext cx="7052697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9171F8-1701-F94A-407C-2A216B4EBF45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F7314B-38BD-7ADD-CEA4-7ACA9F1DED14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7209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AE05-9D9D-1F06-B892-AE81D0BB3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Overfitting IV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B0ADE-797E-09DB-B5D8-57ECE75BDBBA}"/>
              </a:ext>
            </a:extLst>
          </p:cNvPr>
          <p:cNvSpPr txBox="1"/>
          <p:nvPr/>
        </p:nvSpPr>
        <p:spPr>
          <a:xfrm>
            <a:off x="8644115" y="2126741"/>
            <a:ext cx="26301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result for a 21-degree polynomial model.</a:t>
            </a:r>
            <a:r>
              <a:rPr lang="en-CH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CH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Here we talk about </a:t>
            </a:r>
            <a:r>
              <a:rPr lang="en-CH" b="1">
                <a:latin typeface="Arial" panose="020B0604020202020204" pitchFamily="34" charset="0"/>
                <a:cs typeface="Arial" panose="020B0604020202020204" pitchFamily="34" charset="0"/>
              </a:rPr>
              <a:t>overfitting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, since the model capture the noise present in the data. The model is </a:t>
            </a:r>
            <a:r>
              <a:rPr lang="en-CH" b="1" u="sng">
                <a:latin typeface="Arial" panose="020B0604020202020204" pitchFamily="34" charset="0"/>
                <a:cs typeface="Arial" panose="020B0604020202020204" pitchFamily="34" charset="0"/>
              </a:rPr>
              <a:t>too complex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56AB80-EB6A-964F-F57A-548A294D2078}"/>
              </a:ext>
            </a:extLst>
          </p:cNvPr>
          <p:cNvSpPr txBox="1"/>
          <p:nvPr/>
        </p:nvSpPr>
        <p:spPr>
          <a:xfrm>
            <a:off x="7233585" y="6596390"/>
            <a:ext cx="55729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>
                <a:latin typeface="Arial" panose="020B0604020202020204" pitchFamily="34" charset="0"/>
              </a:rPr>
              <a:t>U. Michelucci, </a:t>
            </a:r>
            <a:r>
              <a:rPr lang="en-GB" sz="1050" i="1">
                <a:latin typeface="Arial" panose="020B0604020202020204" pitchFamily="34" charset="0"/>
              </a:rPr>
              <a:t>Applied Deep Learning with TensorFlow 2</a:t>
            </a:r>
            <a:r>
              <a:rPr lang="en-GB" sz="1050">
                <a:latin typeface="Arial" panose="020B0604020202020204" pitchFamily="34" charset="0"/>
              </a:rPr>
              <a:t>, Springer Nature, 2022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BE4EA75-B711-6D17-D9EC-FCF321BC5E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7701" y="1842250"/>
            <a:ext cx="7236291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D616BE-B5CA-472C-29FE-808E40BE3F29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C19584-478F-FE19-1312-605D84D5D300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6733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28249-49A8-6161-A09E-3E4EC1C52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221639"/>
            <a:ext cx="10515600" cy="1325563"/>
          </a:xfrm>
        </p:spPr>
        <p:txBody>
          <a:bodyPr/>
          <a:lstStyle/>
          <a:p>
            <a:r>
              <a:rPr lang="en-CH" dirty="0"/>
              <a:t>Another Example – model too complex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DE4E57-A12B-D013-9DA3-5405071F5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173206"/>
            <a:ext cx="7772400" cy="36561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073756-CB19-E77C-1DFC-012D7D45896B}"/>
              </a:ext>
            </a:extLst>
          </p:cNvPr>
          <p:cNvSpPr txBox="1"/>
          <p:nvPr/>
        </p:nvSpPr>
        <p:spPr>
          <a:xfrm>
            <a:off x="1490134" y="2246761"/>
            <a:ext cx="2277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H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Values with noise added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C5813C4-C20F-7229-44B1-27D3E34B5FCE}"/>
              </a:ext>
            </a:extLst>
          </p:cNvPr>
          <p:cNvCxnSpPr/>
          <p:nvPr/>
        </p:nvCxnSpPr>
        <p:spPr>
          <a:xfrm>
            <a:off x="3801533" y="2565400"/>
            <a:ext cx="1049867" cy="10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3146F-4431-F666-ABD2-6B15F56CB64E}"/>
              </a:ext>
            </a:extLst>
          </p:cNvPr>
          <p:cNvSpPr txBox="1"/>
          <p:nvPr/>
        </p:nvSpPr>
        <p:spPr>
          <a:xfrm>
            <a:off x="2243667" y="1436551"/>
            <a:ext cx="2277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H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Generating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6D6E691-C4D4-294F-283D-2940C9C83F3D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4521200" y="1621217"/>
            <a:ext cx="719666" cy="7409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8BFF46-6703-996D-1504-B7CC91870742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4232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1B1F8-6920-8C08-8E38-3E88B7F05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Overfitting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86B54-C1EB-2C60-8E8A-2C5BA8292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6919"/>
            <a:ext cx="10515600" cy="40738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/>
              <a:t>A model may, due to its flexibility, learn patterns that are due to noise, errors or simply wrong data</a:t>
            </a:r>
            <a:r>
              <a:rPr lang="en-CH" sz="3200"/>
              <a:t>.</a:t>
            </a:r>
          </a:p>
          <a:p>
            <a:pPr marL="0" indent="0">
              <a:buNone/>
            </a:pPr>
            <a:endParaRPr lang="en-CH" sz="3200"/>
          </a:p>
          <a:p>
            <a:pPr marL="0" indent="0">
              <a:buNone/>
            </a:pPr>
            <a:r>
              <a:rPr lang="en-CH" sz="3200"/>
              <a:t>How can we detect it? How can we visualise its occur</a:t>
            </a:r>
            <a:r>
              <a:rPr lang="en-GB" sz="3200"/>
              <a:t>r</a:t>
            </a:r>
            <a:r>
              <a:rPr lang="en-CH" sz="3200"/>
              <a:t>ence?</a:t>
            </a:r>
          </a:p>
          <a:p>
            <a:pPr marL="0" indent="0">
              <a:buNone/>
            </a:pPr>
            <a:endParaRPr lang="en-CH" sz="3200"/>
          </a:p>
          <a:p>
            <a:pPr marL="0" indent="0" algn="ctr">
              <a:buNone/>
            </a:pPr>
            <a:r>
              <a:rPr lang="en-CH" sz="3200"/>
              <a:t>When overfitting occurs, the model evaluated on unseen data will have a bad performance.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550F5-D4AC-6470-62DD-6C6AC989ADCA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E3C990-DE49-7ADC-BA79-A7476DB619E7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473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28249-49A8-6161-A09E-3E4EC1C52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221639"/>
            <a:ext cx="10515600" cy="1325563"/>
          </a:xfrm>
        </p:spPr>
        <p:txBody>
          <a:bodyPr/>
          <a:lstStyle/>
          <a:p>
            <a:r>
              <a:rPr lang="en-CH" dirty="0"/>
              <a:t>Another Example – model too complex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0A9455-197A-868B-C34E-3BF3E8A6F7A1}"/>
              </a:ext>
            </a:extLst>
          </p:cNvPr>
          <p:cNvSpPr txBox="1"/>
          <p:nvPr/>
        </p:nvSpPr>
        <p:spPr>
          <a:xfrm>
            <a:off x="3124201" y="1222726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0" i="0" dirty="0">
                <a:effectLst/>
                <a:latin typeface="Arial" panose="020B0604020202020204" pitchFamily="34" charset="0"/>
              </a:rPr>
              <a:t>Distribution of the MSE obtained by fitting a 20</a:t>
            </a:r>
            <a:r>
              <a:rPr lang="en-GB" b="0" i="0" baseline="30000" dirty="0">
                <a:effectLst/>
                <a:latin typeface="Arial" panose="020B0604020202020204" pitchFamily="34" charset="0"/>
              </a:rPr>
              <a:t>𝑡</a:t>
            </a:r>
            <a:r>
              <a:rPr lang="en-GB" b="0" i="0" baseline="30000" dirty="0" err="1">
                <a:effectLst/>
                <a:latin typeface="Arial" panose="020B0604020202020204" pitchFamily="34" charset="0"/>
              </a:rPr>
              <a:t>ℎ</a:t>
            </a:r>
            <a:r>
              <a:rPr lang="en-GB" b="0" i="0" baseline="3000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>
                <a:effectLst/>
                <a:latin typeface="Arial" panose="020B0604020202020204" pitchFamily="34" charset="0"/>
              </a:rPr>
              <a:t>polynomial to one dataset, and then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evaluating the MSE between the polynomial and 10000 datasets obtained by generating each time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new random noise. The dashed vertical line is the MSE evaluated on the training dataset.</a:t>
            </a:r>
            <a:endParaRPr lang="en-CH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E4699F-ECEF-8E33-B92A-0C8BDD930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651" y="3100155"/>
            <a:ext cx="6305550" cy="34955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08CF6C-1587-448F-032B-0DEB44E4CD2F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D0D713-3B6B-D239-D30E-D949EEF2D15F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0861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28249-49A8-6161-A09E-3E4EC1C52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221639"/>
            <a:ext cx="10515600" cy="1325563"/>
          </a:xfrm>
        </p:spPr>
        <p:txBody>
          <a:bodyPr/>
          <a:lstStyle/>
          <a:p>
            <a:r>
              <a:rPr lang="en-CH" dirty="0"/>
              <a:t>Another Example – model too complex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7B6963-9A90-3B76-A3E3-7C777885F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350" y="2561554"/>
            <a:ext cx="7353300" cy="3949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0A9455-197A-868B-C34E-3BF3E8A6F7A1}"/>
              </a:ext>
            </a:extLst>
          </p:cNvPr>
          <p:cNvSpPr txBox="1"/>
          <p:nvPr/>
        </p:nvSpPr>
        <p:spPr>
          <a:xfrm>
            <a:off x="3259667" y="145421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0" i="0" dirty="0">
                <a:effectLst/>
                <a:latin typeface="Arial" panose="020B0604020202020204" pitchFamily="34" charset="0"/>
              </a:rPr>
              <a:t>The result of fitting a 20</a:t>
            </a:r>
            <a:r>
              <a:rPr lang="en-GB" b="0" i="0" baseline="30000" dirty="0">
                <a:effectLst/>
                <a:latin typeface="Arial" panose="020B0604020202020204" pitchFamily="34" charset="0"/>
              </a:rPr>
              <a:t>𝑡</a:t>
            </a:r>
            <a:r>
              <a:rPr lang="en-GB" b="0" i="0" baseline="30000" dirty="0" err="1">
                <a:effectLst/>
                <a:latin typeface="Arial" panose="020B0604020202020204" pitchFamily="34" charset="0"/>
              </a:rPr>
              <a:t>ℎ</a:t>
            </a:r>
            <a:r>
              <a:rPr lang="en-GB" b="0" i="0" baseline="3000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>
                <a:effectLst/>
                <a:latin typeface="Arial" panose="020B0604020202020204" pitchFamily="34" charset="0"/>
              </a:rPr>
              <a:t>polynomial to multiple dataset of points obtained by generating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each time different random noise.</a:t>
            </a:r>
          </a:p>
          <a:p>
            <a:pPr algn="ctr"/>
            <a:r>
              <a:rPr lang="en-GB" dirty="0">
                <a:latin typeface="Arial" panose="020B0604020202020204" pitchFamily="34" charset="0"/>
              </a:rPr>
              <a:t>This </a:t>
            </a:r>
            <a:r>
              <a:rPr lang="en-GB" dirty="0" err="1">
                <a:latin typeface="Arial" panose="020B0604020202020204" pitchFamily="34" charset="0"/>
              </a:rPr>
              <a:t>regine</a:t>
            </a:r>
            <a:r>
              <a:rPr lang="en-GB" dirty="0">
                <a:latin typeface="Arial" panose="020B0604020202020204" pitchFamily="34" charset="0"/>
              </a:rPr>
              <a:t> is called: </a:t>
            </a:r>
            <a:r>
              <a:rPr lang="en-GB" b="1" dirty="0">
                <a:latin typeface="Arial" panose="020B0604020202020204" pitchFamily="34" charset="0"/>
              </a:rPr>
              <a:t>HIGH VARIANCE</a:t>
            </a:r>
            <a:endParaRPr lang="en-CH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0F48EF-80F4-E75A-9F03-9D29C949FB5C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0B668B-183E-8CAA-97CB-C5C80393AC0C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1717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F208A-6F85-5033-3A96-D1AA3B6AA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0ADB1-D4F7-E744-40C2-A2DDC70A8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9733"/>
            <a:ext cx="10515600" cy="4077230"/>
          </a:xfrm>
        </p:spPr>
        <p:txBody>
          <a:bodyPr/>
          <a:lstStyle/>
          <a:p>
            <a:pPr marL="0" indent="0">
              <a:buNone/>
            </a:pPr>
            <a:r>
              <a:rPr lang="en-CH" dirty="0"/>
              <a:t>You will find in this presentation definition, figures, etc. with numbering that may seem not to make any sense. The reason is that they are taken from my upcoming book: </a:t>
            </a:r>
            <a:r>
              <a:rPr lang="en-GB" i="1" dirty="0"/>
              <a:t>Fundamental Mathematical Concepts for Machine Learning in Science, </a:t>
            </a:r>
            <a:r>
              <a:rPr lang="en-GB" dirty="0"/>
              <a:t>Umberto Michelucci, Springer Nature (available in 2024).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3A1C83-E704-4C3B-D8AF-86A63EB9E0C5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8493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9B4CC-2BA2-A3CA-C300-97474FB64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Overfitting VI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F699F-AA7D-6F7A-7B1D-0A71D8C6B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  <a:p>
            <a:pPr marL="0" indent="0">
              <a:buNone/>
            </a:pPr>
            <a:r>
              <a:rPr lang="en-CH"/>
              <a:t>In 99.9999% of cases a visualisation is not possible, so how can we detect it?</a:t>
            </a:r>
          </a:p>
          <a:p>
            <a:endParaRPr lang="en-CH"/>
          </a:p>
          <a:p>
            <a:endParaRPr lang="en-CH"/>
          </a:p>
          <a:p>
            <a:pPr marL="0" indent="0" algn="ctr">
              <a:buNone/>
            </a:pPr>
            <a:r>
              <a:rPr lang="en-CH">
                <a:sym typeface="Wingdings" pitchFamily="2" charset="2"/>
              </a:rPr>
              <a:t> To detect it we need to test our model on unseen data. To achieve this, we need to split our dataset in two portions.</a:t>
            </a:r>
            <a:endParaRPr lang="en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D8EFEC-D91A-8A0B-E8E6-CFB9847AB4CE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C5D9E0-7B53-983D-5C16-C9E0F6A6669A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1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8ECF7-FF12-B4C5-7342-DB7A8617E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Definition of Cross-Validation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78C832-D7C5-E9AE-F4A0-3FEB1F1BBB0B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2278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53309-1C25-70AA-D26F-5A6EF04A2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Cross-Validation (CV)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8A966-08ED-395F-FD77-F08EC199D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i="0" dirty="0">
                <a:solidFill>
                  <a:srgbClr val="374151"/>
                </a:solidFill>
                <a:effectLst/>
                <a:cs typeface="Arial" panose="020B0604020202020204" pitchFamily="34" charset="0"/>
              </a:rPr>
              <a:t>Cross-validation</a:t>
            </a:r>
            <a:r>
              <a:rPr lang="en-GB" b="0" i="0" dirty="0">
                <a:solidFill>
                  <a:srgbClr val="374151"/>
                </a:solidFill>
                <a:effectLst/>
                <a:cs typeface="Arial" panose="020B0604020202020204" pitchFamily="34" charset="0"/>
              </a:rPr>
              <a:t> is a statistical method used to estimate the skill of machine learning models. It is primarily used to assess how the results of a predictive model will generalize to an independent data set. </a:t>
            </a:r>
          </a:p>
          <a:p>
            <a:pPr marL="0" indent="0">
              <a:buNone/>
            </a:pPr>
            <a:r>
              <a:rPr lang="en-GB" b="0" i="0" dirty="0">
                <a:solidFill>
                  <a:srgbClr val="374151"/>
                </a:solidFill>
                <a:effectLst/>
                <a:cs typeface="Arial" panose="020B0604020202020204" pitchFamily="34" charset="0"/>
              </a:rPr>
              <a:t>The basic idea is to divide the total data into multiple subsets or "folds." The model is then trained on a subset of the folds (training set) and tested on the remaining fold (validation set). This process is repeated multiple times, with each fold being used once as the validation set.</a:t>
            </a:r>
            <a:endParaRPr lang="en-CH" dirty="0"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E61DE5-BA26-44B1-3264-C19DD48560D9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Cross-Validation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AED21-51D2-64A3-6A58-E6C6E0264851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6512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6EC9-EFA9-79CF-E481-68E2FA00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0726"/>
            <a:ext cx="10515600" cy="1325563"/>
          </a:xfrm>
        </p:spPr>
        <p:txBody>
          <a:bodyPr/>
          <a:lstStyle/>
          <a:p>
            <a:r>
              <a:rPr lang="en-CH" dirty="0"/>
              <a:t>Model Validation -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E704F-C175-79E5-7812-E75578FA7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1226"/>
            <a:ext cx="10515600" cy="4351338"/>
          </a:xfrm>
        </p:spPr>
        <p:txBody>
          <a:bodyPr/>
          <a:lstStyle/>
          <a:p>
            <a:r>
              <a:rPr lang="en-CH" dirty="0"/>
              <a:t>Hold-out Approach</a:t>
            </a:r>
          </a:p>
          <a:p>
            <a:r>
              <a:rPr lang="en-CH" dirty="0"/>
              <a:t>Monte-Carlo Cross Validation</a:t>
            </a:r>
          </a:p>
          <a:p>
            <a:r>
              <a:rPr lang="en-GB" dirty="0"/>
              <a:t>K</a:t>
            </a:r>
            <a:r>
              <a:rPr lang="en-CH" dirty="0"/>
              <a:t>-Fold Cross Validation</a:t>
            </a:r>
          </a:p>
          <a:p>
            <a:r>
              <a:rPr lang="en-CH" dirty="0"/>
              <a:t>Leave-one-out Cross Validation</a:t>
            </a:r>
          </a:p>
          <a:p>
            <a:r>
              <a:rPr lang="en-GB" dirty="0"/>
              <a:t>y</a:t>
            </a:r>
            <a:r>
              <a:rPr lang="en-CH" dirty="0"/>
              <a:t>-Randomisation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010B6F-0E21-C7EB-20C3-D5F30F589682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Validation - Methods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D75335-3169-ED3C-7DD1-1458F8DACF08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41450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2E0BD-4748-8721-1965-6C8119D4B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Hold-out Approach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46DD35-4721-70F1-807E-9E4150B8D06B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Hold-out Approach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51679E-242E-CF4F-9883-847CF694C5CC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88080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A2FAD-F752-2AA6-4A02-DEDA4AA6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Hold-out Approach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E1C258-6B31-987F-F798-4F795A5F8D82}"/>
              </a:ext>
            </a:extLst>
          </p:cNvPr>
          <p:cNvSpPr/>
          <p:nvPr/>
        </p:nvSpPr>
        <p:spPr>
          <a:xfrm>
            <a:off x="1429787" y="3034146"/>
            <a:ext cx="6533805" cy="79802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Set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E3B45-1621-5708-F838-571DEB3B4893}"/>
              </a:ext>
            </a:extLst>
          </p:cNvPr>
          <p:cNvSpPr/>
          <p:nvPr/>
        </p:nvSpPr>
        <p:spPr>
          <a:xfrm>
            <a:off x="8088283" y="3034146"/>
            <a:ext cx="2194560" cy="79802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Set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5F6410-85BD-7044-B6F2-41B707A9708E}"/>
              </a:ext>
            </a:extLst>
          </p:cNvPr>
          <p:cNvSpPr/>
          <p:nvPr/>
        </p:nvSpPr>
        <p:spPr>
          <a:xfrm>
            <a:off x="1429788" y="1945178"/>
            <a:ext cx="8853055" cy="798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E96796D-9F23-C832-26F7-450E1D9451B6}"/>
              </a:ext>
            </a:extLst>
          </p:cNvPr>
          <p:cNvSpPr/>
          <p:nvPr/>
        </p:nvSpPr>
        <p:spPr>
          <a:xfrm>
            <a:off x="1429787" y="4123114"/>
            <a:ext cx="6533805" cy="40732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 the model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3148958-095D-D617-9E70-893A807CED67}"/>
              </a:ext>
            </a:extLst>
          </p:cNvPr>
          <p:cNvSpPr/>
          <p:nvPr/>
        </p:nvSpPr>
        <p:spPr>
          <a:xfrm>
            <a:off x="8088283" y="4123114"/>
            <a:ext cx="2194560" cy="407323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Evaluate the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398207-D864-3DF1-DBDF-4D14E8AC75E9}"/>
              </a:ext>
            </a:extLst>
          </p:cNvPr>
          <p:cNvSpPr txBox="1"/>
          <p:nvPr/>
        </p:nvSpPr>
        <p:spPr>
          <a:xfrm>
            <a:off x="3616906" y="5070763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Evaluate the metric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167B6D-B840-FFE0-C425-D3E56A3FD34C}"/>
              </a:ext>
            </a:extLst>
          </p:cNvPr>
          <p:cNvSpPr txBox="1"/>
          <p:nvPr/>
        </p:nvSpPr>
        <p:spPr>
          <a:xfrm>
            <a:off x="8096596" y="5070763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Evaluate the metric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14B76F4-AC6F-B7E3-C0CF-318E4E7D24D4}"/>
              </a:ext>
            </a:extLst>
          </p:cNvPr>
          <p:cNvCxnSpPr>
            <a:stCxn id="5" idx="2"/>
            <a:endCxn id="11" idx="0"/>
          </p:cNvCxnSpPr>
          <p:nvPr/>
        </p:nvCxnSpPr>
        <p:spPr>
          <a:xfrm flipH="1">
            <a:off x="4696689" y="4530437"/>
            <a:ext cx="1" cy="540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55547CA-9F90-5291-0617-C0568C9C0FBD}"/>
              </a:ext>
            </a:extLst>
          </p:cNvPr>
          <p:cNvCxnSpPr>
            <a:stCxn id="8" idx="2"/>
            <a:endCxn id="12" idx="0"/>
          </p:cNvCxnSpPr>
          <p:nvPr/>
        </p:nvCxnSpPr>
        <p:spPr>
          <a:xfrm flipH="1">
            <a:off x="9176379" y="4530437"/>
            <a:ext cx="9184" cy="540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AFC9566-B312-6A81-CD2D-9606A441D20B}"/>
              </a:ext>
            </a:extLst>
          </p:cNvPr>
          <p:cNvSpPr/>
          <p:nvPr/>
        </p:nvSpPr>
        <p:spPr>
          <a:xfrm>
            <a:off x="8031328" y="2974748"/>
            <a:ext cx="2323405" cy="9368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523FFE-F5C3-1C5E-A8C2-250CE5F5C4EE}"/>
              </a:ext>
            </a:extLst>
          </p:cNvPr>
          <p:cNvSpPr txBox="1"/>
          <p:nvPr/>
        </p:nvSpPr>
        <p:spPr>
          <a:xfrm>
            <a:off x="7670127" y="861520"/>
            <a:ext cx="39629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8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Also called Hold-out set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289F189-81B4-E8AD-8179-8E8F31586FAC}"/>
              </a:ext>
            </a:extLst>
          </p:cNvPr>
          <p:cNvCxnSpPr>
            <a:cxnSpLocks/>
            <a:stCxn id="18" idx="2"/>
            <a:endCxn id="17" idx="0"/>
          </p:cNvCxnSpPr>
          <p:nvPr/>
        </p:nvCxnSpPr>
        <p:spPr>
          <a:xfrm flipH="1">
            <a:off x="9193031" y="1384740"/>
            <a:ext cx="458568" cy="159000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AA8112A-3EC5-11AC-9DFA-CF007CD3CE7E}"/>
              </a:ext>
            </a:extLst>
          </p:cNvPr>
          <p:cNvSpPr txBox="1"/>
          <p:nvPr/>
        </p:nvSpPr>
        <p:spPr>
          <a:xfrm>
            <a:off x="5338359" y="5811814"/>
            <a:ext cx="336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Compare the two metric values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107F222-881F-0C8D-890D-F83445408080}"/>
              </a:ext>
            </a:extLst>
          </p:cNvPr>
          <p:cNvCxnSpPr>
            <a:stCxn id="11" idx="2"/>
            <a:endCxn id="6" idx="1"/>
          </p:cNvCxnSpPr>
          <p:nvPr/>
        </p:nvCxnSpPr>
        <p:spPr>
          <a:xfrm rot="16200000" flipH="1">
            <a:off x="4739332" y="5397452"/>
            <a:ext cx="556385" cy="64167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0D0E43B-DB63-3D89-56B5-802279D6880D}"/>
              </a:ext>
            </a:extLst>
          </p:cNvPr>
          <p:cNvCxnSpPr>
            <a:stCxn id="12" idx="2"/>
            <a:endCxn id="6" idx="3"/>
          </p:cNvCxnSpPr>
          <p:nvPr/>
        </p:nvCxnSpPr>
        <p:spPr>
          <a:xfrm rot="5400000">
            <a:off x="8661689" y="5481789"/>
            <a:ext cx="556385" cy="47299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31AE668-B79A-1F26-96FF-BE9732E0F954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Hold-out Approach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37B006-0015-EB1C-D22F-7A0D55369825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644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animBg="1"/>
      <p:bldP spid="5" grpId="0" animBg="1"/>
      <p:bldP spid="8" grpId="0" animBg="1"/>
      <p:bldP spid="11" grpId="0"/>
      <p:bldP spid="12" grpId="0"/>
      <p:bldP spid="17" grpId="0" animBg="1"/>
      <p:bldP spid="18" grpId="0"/>
      <p:bldP spid="6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A96B-1C1B-17C6-911D-502A8D4E3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Hold-out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9107E-8052-8E10-6224-B1361DB1E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4333"/>
            <a:ext cx="10515600" cy="41026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H" sz="3600"/>
              <a:t>If the </a:t>
            </a:r>
            <a:r>
              <a:rPr lang="en-CH" sz="3600" i="1"/>
              <a:t>train</a:t>
            </a:r>
            <a:r>
              <a:rPr lang="en-CH" sz="3600"/>
              <a:t> and </a:t>
            </a:r>
            <a:r>
              <a:rPr lang="en-CH" sz="3600" i="1"/>
              <a:t>test</a:t>
            </a:r>
            <a:r>
              <a:rPr lang="en-CH" sz="3600"/>
              <a:t> value of (for example) the error is similar </a:t>
            </a:r>
            <a:r>
              <a:rPr lang="en-CH" sz="3600">
                <a:sym typeface="Wingdings" pitchFamily="2" charset="2"/>
              </a:rPr>
              <a:t> the model generalise well (kind of, at least it behaves similary on the two sets)</a:t>
            </a:r>
          </a:p>
          <a:p>
            <a:pPr marL="0" indent="0">
              <a:buNone/>
            </a:pPr>
            <a:endParaRPr lang="en-CH" sz="3600">
              <a:sym typeface="Wingdings" pitchFamily="2" charset="2"/>
            </a:endParaRPr>
          </a:p>
          <a:p>
            <a:pPr marL="0" indent="0">
              <a:buNone/>
            </a:pPr>
            <a:r>
              <a:rPr lang="en-CH" sz="3600"/>
              <a:t>If the </a:t>
            </a:r>
            <a:r>
              <a:rPr lang="en-CH" sz="3600" i="1"/>
              <a:t>train</a:t>
            </a:r>
            <a:r>
              <a:rPr lang="en-CH" sz="3600"/>
              <a:t> and </a:t>
            </a:r>
            <a:r>
              <a:rPr lang="en-CH" sz="3600" i="1"/>
              <a:t>test</a:t>
            </a:r>
            <a:r>
              <a:rPr lang="en-CH" sz="3600"/>
              <a:t> value of (for example) the error is different </a:t>
            </a:r>
            <a:r>
              <a:rPr lang="en-CH" sz="3600">
                <a:sym typeface="Wingdings" pitchFamily="2" charset="2"/>
              </a:rPr>
              <a:t> the model generalise badly (kind of, it behaves differently on the two sets)</a:t>
            </a:r>
          </a:p>
          <a:p>
            <a:pPr marL="0" indent="0">
              <a:buNone/>
            </a:pPr>
            <a:endParaRPr lang="en-CH" sz="3600">
              <a:sym typeface="Wingdings" pitchFamily="2" charset="2"/>
            </a:endParaRPr>
          </a:p>
          <a:p>
            <a:pPr marL="0" indent="0">
              <a:buNone/>
            </a:pPr>
            <a:endParaRPr lang="en-CH" sz="36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F045C8-158F-EED1-F4D3-9BBDF9282B93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Hold-out Approach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ED881B-099F-774D-BA2C-72CC181C8C8C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1011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ADBE0DF-89CE-2FC6-7FDC-B674A1DF7D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99"/>
          <a:stretch/>
        </p:blipFill>
        <p:spPr>
          <a:xfrm>
            <a:off x="688571" y="1078419"/>
            <a:ext cx="10515600" cy="19258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9F5C12-38E0-E6A3-3D8D-A73351F15033}"/>
              </a:ext>
            </a:extLst>
          </p:cNvPr>
          <p:cNvSpPr txBox="1"/>
          <p:nvPr/>
        </p:nvSpPr>
        <p:spPr>
          <a:xfrm>
            <a:off x="916478" y="3429000"/>
            <a:ext cx="10359044" cy="23505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547370" lvl="0" indent="-285750">
              <a:lnSpc>
                <a:spcPts val="1600"/>
              </a:lnSpc>
              <a:spcBef>
                <a:spcPts val="60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594360" algn="l"/>
              </a:tabLst>
            </a:pPr>
            <a:r>
              <a:rPr lang="en-GB" b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Case A</a:t>
            </a:r>
            <a:r>
              <a:rPr lang="en-GB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here we are overfitting (high variance), because we are doing very well on the training set, but our model generalizes very badly to our dev set</a:t>
            </a:r>
          </a:p>
          <a:p>
            <a:pPr marL="285750" marR="547370" lvl="0" indent="-285750">
              <a:lnSpc>
                <a:spcPts val="1600"/>
              </a:lnSpc>
              <a:spcBef>
                <a:spcPts val="60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594360" algn="l"/>
              </a:tabLst>
            </a:pPr>
            <a:r>
              <a:rPr lang="en-GB" b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Case B</a:t>
            </a:r>
            <a:r>
              <a:rPr lang="en-GB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here we see a problem with high bias, meaning that our model is not doing very well generally, on both datasets </a:t>
            </a:r>
          </a:p>
          <a:p>
            <a:pPr marL="285750" marR="547370" lvl="0" indent="-285750">
              <a:lnSpc>
                <a:spcPts val="1600"/>
              </a:lnSpc>
              <a:spcBef>
                <a:spcPts val="60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594360" algn="l"/>
              </a:tabLst>
            </a:pPr>
            <a:r>
              <a:rPr lang="en-GB" b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Case C</a:t>
            </a:r>
            <a:r>
              <a:rPr lang="en-GB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here we have a high bias (the model cannot predict very well the training set) and high variance (the model does not generalize well on the dev set).</a:t>
            </a:r>
          </a:p>
          <a:p>
            <a:pPr marL="285750" marR="547370" lvl="0" indent="-285750">
              <a:lnSpc>
                <a:spcPts val="1600"/>
              </a:lnSpc>
              <a:spcBef>
                <a:spcPts val="60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594360" algn="l"/>
              </a:tabLst>
            </a:pPr>
            <a:r>
              <a:rPr lang="en-GB" b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Case D</a:t>
            </a:r>
            <a:r>
              <a:rPr lang="en-GB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here everything seems ok. Good error on the train set and good on the dev set. That is a good candidate for our best model.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69186B-8E61-59F9-D4CD-E5F55CDB9FFD}"/>
              </a:ext>
            </a:extLst>
          </p:cNvPr>
          <p:cNvSpPr txBox="1"/>
          <p:nvPr/>
        </p:nvSpPr>
        <p:spPr>
          <a:xfrm>
            <a:off x="7233585" y="6596390"/>
            <a:ext cx="55729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>
                <a:latin typeface="Arial" panose="020B0604020202020204" pitchFamily="34" charset="0"/>
              </a:rPr>
              <a:t>U. Michelucci, </a:t>
            </a:r>
            <a:r>
              <a:rPr lang="en-GB" sz="1050" i="1">
                <a:latin typeface="Arial" panose="020B0604020202020204" pitchFamily="34" charset="0"/>
              </a:rPr>
              <a:t>Applied Deep Learning with TensorFlow 2</a:t>
            </a:r>
            <a:r>
              <a:rPr lang="en-GB" sz="1050">
                <a:latin typeface="Arial" panose="020B0604020202020204" pitchFamily="34" charset="0"/>
              </a:rPr>
              <a:t>, Springer Nature,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D70032-E7B8-46E8-E465-DCAFA656790E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Hold-out Approach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194FC8-D3CB-D476-D9B8-9B01C9AC25E0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7424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9EE60-C40C-29B4-BC51-E070137E5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Bias-Variance Trade-off</a:t>
            </a:r>
          </a:p>
        </p:txBody>
      </p:sp>
      <p:pic>
        <p:nvPicPr>
          <p:cNvPr id="1026" name="Picture 2" descr="The intuition behind bias and variance | by Seth Mottaghinejad | Towards  Data Science">
            <a:extLst>
              <a:ext uri="{FF2B5EF4-FFF2-40B4-BE49-F238E27FC236}">
                <a16:creationId xmlns:a16="http://schemas.microsoft.com/office/drawing/2014/main" id="{4CCE66F8-5ABC-A071-A90A-3EB44AB82B8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723" y="2063390"/>
            <a:ext cx="6882186" cy="435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959196-B178-5F06-3503-CC3726956AC5}"/>
              </a:ext>
            </a:extLst>
          </p:cNvPr>
          <p:cNvSpPr txBox="1"/>
          <p:nvPr/>
        </p:nvSpPr>
        <p:spPr>
          <a:xfrm>
            <a:off x="7248698" y="2782669"/>
            <a:ext cx="2345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solidFill>
                  <a:srgbClr val="C00000"/>
                </a:solidFill>
              </a:rPr>
              <a:t>Error evaluated on the </a:t>
            </a:r>
          </a:p>
          <a:p>
            <a:r>
              <a:rPr lang="en-CH">
                <a:solidFill>
                  <a:srgbClr val="C00000"/>
                </a:solidFill>
              </a:rPr>
              <a:t>“test” dataset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E5C2EF9-A868-D8E8-0C5E-24506C2FF073}"/>
              </a:ext>
            </a:extLst>
          </p:cNvPr>
          <p:cNvCxnSpPr>
            <a:stCxn id="4" idx="1"/>
          </p:cNvCxnSpPr>
          <p:nvPr/>
        </p:nvCxnSpPr>
        <p:spPr>
          <a:xfrm flipH="1">
            <a:off x="5918662" y="3105835"/>
            <a:ext cx="1330036" cy="147447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BD63917-047A-908E-089F-1A8A04A6FFAD}"/>
              </a:ext>
            </a:extLst>
          </p:cNvPr>
          <p:cNvSpPr txBox="1"/>
          <p:nvPr/>
        </p:nvSpPr>
        <p:spPr>
          <a:xfrm>
            <a:off x="8314453" y="3701225"/>
            <a:ext cx="2345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solidFill>
                  <a:schemeClr val="accent1"/>
                </a:solidFill>
              </a:rPr>
              <a:t>Error evaluated on the </a:t>
            </a:r>
          </a:p>
          <a:p>
            <a:r>
              <a:rPr lang="en-CH">
                <a:solidFill>
                  <a:schemeClr val="accent1"/>
                </a:solidFill>
              </a:rPr>
              <a:t>“train” dataset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A37836A-D1A0-1D20-7DD1-E5591B00798C}"/>
              </a:ext>
            </a:extLst>
          </p:cNvPr>
          <p:cNvCxnSpPr>
            <a:stCxn id="7" idx="1"/>
          </p:cNvCxnSpPr>
          <p:nvPr/>
        </p:nvCxnSpPr>
        <p:spPr>
          <a:xfrm flipH="1">
            <a:off x="6984417" y="4024391"/>
            <a:ext cx="1330036" cy="1474478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773120A-C3CC-50E1-AF2B-C054450511D5}"/>
              </a:ext>
            </a:extLst>
          </p:cNvPr>
          <p:cNvSpPr txBox="1"/>
          <p:nvPr/>
        </p:nvSpPr>
        <p:spPr>
          <a:xfrm>
            <a:off x="9579425" y="6550223"/>
            <a:ext cx="2612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400"/>
              <a:t>Image © Towarddatascience.com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219D28-49AE-9D42-99C0-067B8F670832}"/>
              </a:ext>
            </a:extLst>
          </p:cNvPr>
          <p:cNvSpPr txBox="1"/>
          <p:nvPr/>
        </p:nvSpPr>
        <p:spPr>
          <a:xfrm rot="16200000">
            <a:off x="1044073" y="2803026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400">
                <a:latin typeface="Arial" panose="020B0604020202020204" pitchFamily="34" charset="0"/>
                <a:cs typeface="Arial" panose="020B0604020202020204" pitchFamily="34" charset="0"/>
              </a:rPr>
              <a:t>Error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5C2ED7-3CCA-A8A5-44E2-F05792CAF51B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Bias-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Variance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Trade-off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080994-4661-9042-B9CB-3FC68D10C329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42881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ACC52-3218-DDEB-3FF2-D2D722838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Essence of overfitting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64DD8-825B-74E7-B53E-695F0DFE9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68879"/>
            <a:ext cx="10515600" cy="3708083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Note</a:t>
            </a:r>
            <a:r>
              <a:rPr lang="en-US"/>
              <a:t> The essence of </a:t>
            </a:r>
            <a:r>
              <a:rPr lang="en-US" b="1"/>
              <a:t>overfitting</a:t>
            </a:r>
            <a:r>
              <a:rPr lang="en-US"/>
              <a:t> is to have unknowingly extracted some of the residual variation (i.e. the noise) as if that variation represented underlying model structure. The opposite is called </a:t>
            </a:r>
            <a:r>
              <a:rPr lang="en-US" b="1"/>
              <a:t>underfitting</a:t>
            </a:r>
            <a:r>
              <a:rPr lang="en-US"/>
              <a:t> when the model cannot capture the structure of the data</a:t>
            </a:r>
            <a:r>
              <a:rPr lang="en-CH">
                <a:effectLst/>
              </a:rPr>
              <a:t> </a:t>
            </a:r>
            <a:endParaRPr lang="en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68B73A-D7FE-8667-A150-31095B30A2EF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Essence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overfitting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02A5B4-3DF2-D3A4-656F-0D46F51DBF08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9770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118A1-77C4-2B45-EF42-BCAE74AA1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Model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3597E-4B3E-B5E3-A87F-7B19EE136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4559"/>
            <a:ext cx="10515600" cy="3982403"/>
          </a:xfrm>
        </p:spPr>
        <p:txBody>
          <a:bodyPr/>
          <a:lstStyle/>
          <a:p>
            <a:pPr marL="0" indent="0" algn="ctr">
              <a:buNone/>
            </a:pPr>
            <a:r>
              <a:rPr lang="en-GB" sz="3600"/>
              <a:t>Model validation refers to </a:t>
            </a:r>
            <a:r>
              <a:rPr lang="en-GB" sz="3600" b="1"/>
              <a:t>the process of confirming that the model actually achieves its intended purpose.</a:t>
            </a:r>
          </a:p>
          <a:p>
            <a:pPr marL="0" indent="0">
              <a:buNone/>
            </a:pPr>
            <a:endParaRPr lang="en-GB" b="1"/>
          </a:p>
          <a:p>
            <a:pPr marL="0" indent="0" algn="ctr">
              <a:buNone/>
            </a:pPr>
            <a:r>
              <a:rPr lang="en-GB" sz="3600"/>
              <a:t>Quiz: what is the intended purpose of a machine learning model?</a:t>
            </a:r>
            <a:endParaRPr lang="en-CH" sz="36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B4DCA6-5138-B989-C123-EAC9D5AF43F9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odel Validation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C68756-2514-3292-A315-8340C014D8C3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755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0EFB8-BC31-820D-7FE0-3B89AD08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Stratified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7DFC7-C458-87AA-7364-F1AD6F4C4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39291"/>
            <a:ext cx="10515600" cy="3537672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When using the hold-out approach you should look out for situation where by splitting the dataset you end up with a 𝐷</a:t>
            </a:r>
            <a:r>
              <a:rPr lang="en-GB" baseline="-25000" dirty="0"/>
              <a:t>𝑇</a:t>
            </a:r>
            <a:r>
              <a:rPr lang="en-GB" dirty="0"/>
              <a:t> that is at all not representative of the original dataset (or the original research question).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10BACA-1F79-3F67-0D40-E707FE8DC4BD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Stratified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Sampling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9C1421-6982-3D34-8E94-AD402A5AAE93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11351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0EFB8-BC31-820D-7FE0-3B89AD08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Hold-out approach – a possible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8E7DFC7-C458-87AA-7364-F1AD6F4C4F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60164"/>
                <a:ext cx="10515600" cy="4832711"/>
              </a:xfrm>
            </p:spPr>
            <p:txBody>
              <a:bodyPr>
                <a:normAutofit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GB" dirty="0"/>
                  <a:t>Consider a dataset with 1000 inputs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H" dirty="0"/>
                  <a:t> with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=1,…,1000</m:t>
                    </m:r>
                  </m:oMath>
                </a14:m>
                <a:r>
                  <a:rPr lang="en-CH" dirty="0"/>
                  <a:t> and 1000 labels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H" dirty="0"/>
                  <a:t>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de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</m:oMath>
                </a14:m>
                <a:r>
                  <a:rPr lang="en-CH" dirty="0"/>
                  <a:t> (imagine a supervised binary classification problem).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CH" dirty="0"/>
                  <a:t>Imagine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de-CH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CH" dirty="0"/>
                  <a:t> for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=1,…,500</m:t>
                    </m:r>
                  </m:oMath>
                </a14:m>
                <a:r>
                  <a:rPr lang="en-CH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de-CH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CH" dirty="0"/>
                  <a:t> for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=501, …, 1000</m:t>
                    </m:r>
                  </m:oMath>
                </a14:m>
                <a:r>
                  <a:rPr lang="en-CH" dirty="0"/>
                  <a:t>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CH" dirty="0"/>
                  <a:t>Now imagine to split the dataset in two parts: 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CH" dirty="0"/>
                  <a:t>Training: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=1,…,800</m:t>
                    </m:r>
                  </m:oMath>
                </a14:m>
                <a:endParaRPr lang="en-CH" dirty="0"/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CH" dirty="0"/>
                  <a:t>Test: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=801,…,1000</m:t>
                    </m:r>
                  </m:oMath>
                </a14:m>
                <a:endParaRPr lang="en-CH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CH" dirty="0"/>
                  <a:t>The test dataset will only have class 1, and thus it is impossible to assess the model performance sensibly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8E7DFC7-C458-87AA-7364-F1AD6F4C4F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60164"/>
                <a:ext cx="10515600" cy="4832711"/>
              </a:xfrm>
              <a:blipFill>
                <a:blip r:embed="rId2"/>
                <a:stretch>
                  <a:fillRect l="-1086" t="-2094" r="-1448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494AA449-B2D7-BABD-8620-0B7C027D3785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Stratified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Sampling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938B2F-809C-8ABC-EA57-11513C2DA2A8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48310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0EFB8-BC31-820D-7FE0-3B89AD08B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2258"/>
            <a:ext cx="10515600" cy="1325563"/>
          </a:xfrm>
        </p:spPr>
        <p:txBody>
          <a:bodyPr/>
          <a:lstStyle/>
          <a:p>
            <a:r>
              <a:rPr lang="en-CH" dirty="0"/>
              <a:t>Hold-out approach – a solution (stratified sampling)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7DFC7-C458-87AA-7364-F1AD6F4C4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6032"/>
            <a:ext cx="10515600" cy="35468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2400" dirty="0"/>
              <a:t>The </a:t>
            </a:r>
            <a:r>
              <a:rPr lang="de-CH" sz="2400" dirty="0" err="1"/>
              <a:t>solution</a:t>
            </a:r>
            <a:r>
              <a:rPr lang="de-CH" sz="2400" dirty="0"/>
              <a:t> </a:t>
            </a:r>
            <a:r>
              <a:rPr lang="de-CH" sz="2400" dirty="0" err="1"/>
              <a:t>to</a:t>
            </a:r>
            <a:r>
              <a:rPr lang="de-CH" sz="2400" dirty="0"/>
              <a:t> </a:t>
            </a:r>
            <a:r>
              <a:rPr lang="de-CH" sz="2400" dirty="0" err="1"/>
              <a:t>the</a:t>
            </a:r>
            <a:r>
              <a:rPr lang="de-CH" sz="2400" dirty="0"/>
              <a:t> </a:t>
            </a:r>
            <a:r>
              <a:rPr lang="de-CH" sz="2400" dirty="0" err="1"/>
              <a:t>previous</a:t>
            </a:r>
            <a:r>
              <a:rPr lang="de-CH" sz="2400" dirty="0"/>
              <a:t> </a:t>
            </a:r>
            <a:r>
              <a:rPr lang="de-CH" sz="2400" dirty="0" err="1"/>
              <a:t>problem</a:t>
            </a:r>
            <a:r>
              <a:rPr lang="de-CH" sz="2400" dirty="0"/>
              <a:t> </a:t>
            </a:r>
            <a:r>
              <a:rPr lang="de-CH" sz="2400" dirty="0" err="1"/>
              <a:t>is</a:t>
            </a:r>
            <a:r>
              <a:rPr lang="de-CH" sz="2400" dirty="0"/>
              <a:t> </a:t>
            </a:r>
            <a:r>
              <a:rPr lang="de-CH" sz="2400" dirty="0" err="1"/>
              <a:t>the</a:t>
            </a:r>
            <a:r>
              <a:rPr lang="de-CH" sz="2400" dirty="0"/>
              <a:t> so-</a:t>
            </a:r>
            <a:r>
              <a:rPr lang="de-CH" sz="2400" dirty="0" err="1"/>
              <a:t>called</a:t>
            </a:r>
            <a:r>
              <a:rPr lang="de-CH" sz="2400" dirty="0"/>
              <a:t> «</a:t>
            </a:r>
            <a:r>
              <a:rPr lang="de-CH" sz="2400" dirty="0" err="1"/>
              <a:t>stratified</a:t>
            </a:r>
            <a:r>
              <a:rPr lang="de-CH" sz="2400" dirty="0"/>
              <a:t> </a:t>
            </a:r>
            <a:r>
              <a:rPr lang="de-CH" sz="2400" dirty="0" err="1"/>
              <a:t>sampling</a:t>
            </a:r>
            <a:r>
              <a:rPr lang="de-CH" sz="2400" dirty="0"/>
              <a:t>».</a:t>
            </a:r>
          </a:p>
          <a:p>
            <a:pPr marL="0" indent="0">
              <a:buNone/>
            </a:pPr>
            <a:endParaRPr lang="de-CH" sz="2400" dirty="0"/>
          </a:p>
          <a:p>
            <a:pPr marL="0" indent="0" algn="ctr">
              <a:buNone/>
            </a:pPr>
            <a:r>
              <a:rPr lang="en-GB" sz="2400" dirty="0"/>
              <a:t>In general </a:t>
            </a:r>
            <a:r>
              <a:rPr lang="en-GB" sz="2400" b="1" dirty="0"/>
              <a:t>stratified sampling</a:t>
            </a:r>
            <a:r>
              <a:rPr lang="en-GB" sz="2400" dirty="0"/>
              <a:t> is a method of sampling from a population (in our example, the original dataset 𝐷) which is partitioned into sub-populations (in a classification problem the sub-populations can be the classes)</a:t>
            </a:r>
          </a:p>
          <a:p>
            <a:pPr marL="0" indent="0" algn="ctr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You split the dataset in such a way that each portion has the same proportions of the classes (for example by shuffling the data before splitting)</a:t>
            </a:r>
            <a:endParaRPr lang="en-CH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59DFF3-1964-94F4-0ADD-E64849101B5A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Stratified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Sampling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D076E9-4BB8-6C84-B7F9-F4C1D7A77944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32882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0EFB8-BC31-820D-7FE0-3B89AD08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Splitting done 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7DFC7-C458-87AA-7364-F1AD6F4C4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24667"/>
            <a:ext cx="10515600" cy="38682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CH" dirty="0"/>
              <a:t>In </a:t>
            </a:r>
            <a:r>
              <a:rPr lang="de-CH" dirty="0" err="1"/>
              <a:t>general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should</a:t>
            </a:r>
            <a:r>
              <a:rPr lang="de-CH" dirty="0"/>
              <a:t> </a:t>
            </a:r>
            <a:r>
              <a:rPr lang="de-CH" dirty="0" err="1"/>
              <a:t>split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dataset</a:t>
            </a:r>
            <a:r>
              <a:rPr lang="de-CH" dirty="0"/>
              <a:t> in such a </a:t>
            </a:r>
            <a:r>
              <a:rPr lang="de-CH" dirty="0" err="1"/>
              <a:t>way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portion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representative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entire</a:t>
            </a:r>
            <a:r>
              <a:rPr lang="de-CH" dirty="0"/>
              <a:t> </a:t>
            </a:r>
            <a:r>
              <a:rPr lang="de-CH" dirty="0" err="1"/>
              <a:t>dataset</a:t>
            </a:r>
            <a:r>
              <a:rPr lang="de-CH" dirty="0"/>
              <a:t> (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research</a:t>
            </a:r>
            <a:r>
              <a:rPr lang="de-CH" dirty="0"/>
              <a:t> </a:t>
            </a:r>
            <a:r>
              <a:rPr lang="de-CH" dirty="0" err="1"/>
              <a:t>question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trying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solve</a:t>
            </a:r>
            <a:r>
              <a:rPr lang="de-CH" dirty="0"/>
              <a:t>).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4F3F9F-A2ED-804E-FC1B-8C2A90333BCB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Stratified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Sampling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F38ACA-B096-4AC3-0EC3-30D8931C8709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99846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2E0BD-4748-8721-1965-6C8119D4B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Data Leakage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BE81DA-4BF7-9F93-AA1D-260F7A42D6F0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65652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404ED-C91C-13DA-CB01-C9ED04488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is data leakage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81BED-7C36-10D7-9229-70371AAE1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90799"/>
            <a:ext cx="10515600" cy="3586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b="0" i="0" dirty="0">
                <a:effectLst/>
                <a:latin typeface="Arial" panose="020B0604020202020204" pitchFamily="34" charset="0"/>
              </a:rPr>
              <a:t>Data leakage in machine learning and data science refers to a situation in which information from outside the training dataset (for example from the test dataset) is inadvertently used to create or train the model.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b="0" i="0" dirty="0">
                <a:effectLst/>
                <a:latin typeface="Arial" panose="020B0604020202020204" pitchFamily="34" charset="0"/>
              </a:rPr>
              <a:t>This leakage of information typically results in a model that performs unrealistically well on the training data, but poorly on unseen, real-world data.</a:t>
            </a: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8D69BD-03AD-D41A-449A-F0D5334F19BE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Leakage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7078D-0681-EFC0-424C-D5F4A43910F6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23632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09567-0C11-6BF0-B019-14EDDB1C3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Types of data leakage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EB18FB-8AF7-C77B-4F29-0E077DFC0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33" y="1967101"/>
            <a:ext cx="9895736" cy="11989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5BCA05-2697-693B-63AC-37A5912FF8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5049"/>
          <a:stretch/>
        </p:blipFill>
        <p:spPr>
          <a:xfrm>
            <a:off x="1007532" y="3292664"/>
            <a:ext cx="9990915" cy="1143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0153A7-E75D-CA18-713C-891226B448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532" y="4563099"/>
            <a:ext cx="9938208" cy="10757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36792D-6531-E91D-2617-1804732CB138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Leakage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E545AC-EBFD-8888-E356-25BBC0026141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934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CF665-649A-1C4B-B236-D490A6B81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How to deal with data leakage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52CABF-46F5-A4B1-EAD2-16C1E40E4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1292"/>
            <a:ext cx="10498667" cy="16361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2D62D3-B643-772A-069C-E53E87850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05569"/>
            <a:ext cx="10468314" cy="12474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D26EBC-FC24-75D9-1A7A-052E98EAC5EE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Leakage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BE8566-B4C6-52B1-6182-1AAA60F9D194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47603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E0828-A1C8-235E-506D-24F9DA61F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555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CH" dirty="0"/>
              <a:t>Data Leakage</a:t>
            </a:r>
            <a:br>
              <a:rPr lang="en-CH" dirty="0"/>
            </a:br>
            <a:r>
              <a:rPr lang="en-CH" sz="3600" dirty="0"/>
              <a:t>Example of </a:t>
            </a:r>
            <a:r>
              <a:rPr lang="en-GB" sz="3600" b="0" i="0" dirty="0">
                <a:effectLst/>
                <a:latin typeface="Arial" panose="020B0604020202020204" pitchFamily="34" charset="0"/>
              </a:rPr>
              <a:t>Zero Average-Standard Deviation of one</a:t>
            </a:r>
            <a:endParaRPr lang="en-C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132D3A-1465-D718-E1D9-091FF2E8EBA7}"/>
              </a:ext>
            </a:extLst>
          </p:cNvPr>
          <p:cNvSpPr/>
          <p:nvPr/>
        </p:nvSpPr>
        <p:spPr>
          <a:xfrm>
            <a:off x="990600" y="4242495"/>
            <a:ext cx="999066" cy="567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20950E-9154-65E4-4613-FD5CD0979327}"/>
                  </a:ext>
                </a:extLst>
              </p:cNvPr>
              <p:cNvSpPr txBox="1"/>
              <p:nvPr/>
            </p:nvSpPr>
            <p:spPr>
              <a:xfrm>
                <a:off x="2837659" y="4255763"/>
                <a:ext cx="999065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CH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20950E-9154-65E4-4613-FD5CD09793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7659" y="4255763"/>
                <a:ext cx="999065" cy="430887"/>
              </a:xfrm>
              <a:prstGeom prst="rect">
                <a:avLst/>
              </a:prstGeom>
              <a:blipFill>
                <a:blip r:embed="rId2"/>
                <a:stretch>
                  <a:fillRect b="-17143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DD3909CD-1FEF-941B-C56A-D328FADC5738}"/>
              </a:ext>
            </a:extLst>
          </p:cNvPr>
          <p:cNvSpPr txBox="1"/>
          <p:nvPr/>
        </p:nvSpPr>
        <p:spPr>
          <a:xfrm>
            <a:off x="2460362" y="4754841"/>
            <a:ext cx="201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H" dirty="0"/>
              <a:t>Average and</a:t>
            </a:r>
          </a:p>
          <a:p>
            <a:pPr algn="ctr"/>
            <a:r>
              <a:rPr lang="en-CH" dirty="0"/>
              <a:t>standard devitation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2B092C-9DFC-6CC3-F450-098F5D1DDA66}"/>
              </a:ext>
            </a:extLst>
          </p:cNvPr>
          <p:cNvSpPr/>
          <p:nvPr/>
        </p:nvSpPr>
        <p:spPr>
          <a:xfrm>
            <a:off x="5095755" y="3677623"/>
            <a:ext cx="1133465" cy="567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Training</a:t>
            </a:r>
          </a:p>
          <a:p>
            <a:pPr algn="ctr"/>
            <a:r>
              <a:rPr lang="en-CH" dirty="0"/>
              <a:t>Dataset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DF3E1D-C851-FEF8-E5F2-4EB1E81A0CD9}"/>
              </a:ext>
            </a:extLst>
          </p:cNvPr>
          <p:cNvSpPr/>
          <p:nvPr/>
        </p:nvSpPr>
        <p:spPr>
          <a:xfrm>
            <a:off x="5095756" y="4754841"/>
            <a:ext cx="1133466" cy="567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Test</a:t>
            </a:r>
          </a:p>
          <a:p>
            <a:pPr algn="ctr"/>
            <a:r>
              <a:rPr lang="en-CH" dirty="0"/>
              <a:t>Dataset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F92AA8B-1588-07FC-3D06-13574A54EAB7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229220" y="3961257"/>
            <a:ext cx="109062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3CBCC2-9198-5C4C-0EA4-CBDBB3E26C5B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6229222" y="5038473"/>
            <a:ext cx="1090618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C466554-4D1D-CACA-E9BB-D31F2503D425}"/>
                  </a:ext>
                </a:extLst>
              </p:cNvPr>
              <p:cNvSpPr txBox="1"/>
              <p:nvPr/>
            </p:nvSpPr>
            <p:spPr>
              <a:xfrm>
                <a:off x="6839485" y="3553902"/>
                <a:ext cx="3165466" cy="7379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→</m:t>
                      </m:r>
                      <m:f>
                        <m:f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en-CH" sz="28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C466554-4D1D-CACA-E9BB-D31F2503D4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9485" y="3553902"/>
                <a:ext cx="3165466" cy="737959"/>
              </a:xfrm>
              <a:prstGeom prst="rect">
                <a:avLst/>
              </a:prstGeom>
              <a:blipFill>
                <a:blip r:embed="rId3"/>
                <a:stretch>
                  <a:fillRect b="-11864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278E8C5D-4270-6809-0C93-4E47518634EA}"/>
              </a:ext>
            </a:extLst>
          </p:cNvPr>
          <p:cNvSpPr txBox="1"/>
          <p:nvPr/>
        </p:nvSpPr>
        <p:spPr>
          <a:xfrm>
            <a:off x="897467" y="2099733"/>
            <a:ext cx="10176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400" dirty="0"/>
              <a:t>Normalise the data to have an </a:t>
            </a:r>
            <a:r>
              <a:rPr lang="en-CH" sz="2400" b="1" dirty="0"/>
              <a:t>average of zero</a:t>
            </a:r>
            <a:r>
              <a:rPr lang="en-CH" sz="2400" dirty="0"/>
              <a:t> and a </a:t>
            </a:r>
            <a:r>
              <a:rPr lang="en-CH" sz="2400" b="1" dirty="0"/>
              <a:t>standard deviation of one</a:t>
            </a:r>
            <a:r>
              <a:rPr lang="en-CH" sz="2400" dirty="0"/>
              <a:t>.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9AF2945-DABA-D27D-0DC3-F01A6C523AC7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1989666" y="4526129"/>
            <a:ext cx="9313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452D08E-FFB3-EA2E-F3DE-348D65FF46BA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3810000" y="3961257"/>
            <a:ext cx="1285755" cy="5430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8696A05-A8D4-6788-C683-589E8A6E3BD1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776133" y="4521200"/>
            <a:ext cx="1319623" cy="517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A2657DF-A69F-CF0E-173F-2B1A56F4C060}"/>
                  </a:ext>
                </a:extLst>
              </p:cNvPr>
              <p:cNvSpPr txBox="1"/>
              <p:nvPr/>
            </p:nvSpPr>
            <p:spPr>
              <a:xfrm>
                <a:off x="6839485" y="4649364"/>
                <a:ext cx="3165466" cy="7379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→</m:t>
                      </m:r>
                      <m:f>
                        <m:f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den>
                      </m:f>
                    </m:oMath>
                  </m:oMathPara>
                </a14:m>
                <a:endParaRPr lang="en-CH" sz="28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A2657DF-A69F-CF0E-173F-2B1A56F4C0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9485" y="4649364"/>
                <a:ext cx="3165466" cy="737959"/>
              </a:xfrm>
              <a:prstGeom prst="rect">
                <a:avLst/>
              </a:prstGeom>
              <a:blipFill>
                <a:blip r:embed="rId4"/>
                <a:stretch>
                  <a:fillRect t="-1695" b="-10169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TextBox 41">
            <a:extLst>
              <a:ext uri="{FF2B5EF4-FFF2-40B4-BE49-F238E27FC236}">
                <a16:creationId xmlns:a16="http://schemas.microsoft.com/office/drawing/2014/main" id="{B2FFDB5A-BB3C-CE89-AF3A-23AD78E14BCB}"/>
              </a:ext>
            </a:extLst>
          </p:cNvPr>
          <p:cNvSpPr txBox="1"/>
          <p:nvPr/>
        </p:nvSpPr>
        <p:spPr>
          <a:xfrm>
            <a:off x="3337191" y="5548424"/>
            <a:ext cx="302127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sz="4000" b="1" dirty="0">
                <a:solidFill>
                  <a:srgbClr val="FF0000"/>
                </a:solidFill>
              </a:rPr>
              <a:t>Data Leakage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759B3C-E0ED-6C84-C07E-8726C47C2508}"/>
              </a:ext>
            </a:extLst>
          </p:cNvPr>
          <p:cNvSpPr txBox="1"/>
          <p:nvPr/>
        </p:nvSpPr>
        <p:spPr>
          <a:xfrm>
            <a:off x="6977726" y="2718846"/>
            <a:ext cx="52142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sz="2000" b="1" dirty="0">
                <a:solidFill>
                  <a:srgbClr val="FF0000"/>
                </a:solidFill>
              </a:rPr>
              <a:t>These contains information on the test dataset.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7030F98-F429-AEC1-55F6-A934BF0C2342}"/>
              </a:ext>
            </a:extLst>
          </p:cNvPr>
          <p:cNvCxnSpPr>
            <a:cxnSpLocks/>
          </p:cNvCxnSpPr>
          <p:nvPr/>
        </p:nvCxnSpPr>
        <p:spPr>
          <a:xfrm flipH="1">
            <a:off x="9296400" y="3118956"/>
            <a:ext cx="1778000" cy="5586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1D766F6-1E4C-0576-39C1-9BD8F3DA2DAF}"/>
              </a:ext>
            </a:extLst>
          </p:cNvPr>
          <p:cNvCxnSpPr>
            <a:cxnSpLocks/>
          </p:cNvCxnSpPr>
          <p:nvPr/>
        </p:nvCxnSpPr>
        <p:spPr>
          <a:xfrm flipH="1">
            <a:off x="8940800" y="3118956"/>
            <a:ext cx="2133600" cy="106357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3F433E66-920D-13C9-23DB-8B858D88D5FC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Leakage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2E74A9-E230-7B75-470F-814369855C80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7947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E0828-A1C8-235E-506D-24F9DA61F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555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CH" dirty="0"/>
              <a:t>Preprocessing within splits</a:t>
            </a:r>
            <a:br>
              <a:rPr lang="en-CH" dirty="0"/>
            </a:br>
            <a:r>
              <a:rPr lang="en-CH" sz="3600" dirty="0"/>
              <a:t>Example of </a:t>
            </a:r>
            <a:r>
              <a:rPr lang="en-GB" sz="3600" b="0" i="0" dirty="0">
                <a:effectLst/>
                <a:latin typeface="Arial" panose="020B0604020202020204" pitchFamily="34" charset="0"/>
              </a:rPr>
              <a:t>Zero Average-Standard Deviation of one</a:t>
            </a:r>
            <a:endParaRPr lang="en-C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132D3A-1465-D718-E1D9-091FF2E8EBA7}"/>
              </a:ext>
            </a:extLst>
          </p:cNvPr>
          <p:cNvSpPr/>
          <p:nvPr/>
        </p:nvSpPr>
        <p:spPr>
          <a:xfrm>
            <a:off x="990600" y="4242495"/>
            <a:ext cx="999066" cy="567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20950E-9154-65E4-4613-FD5CD0979327}"/>
                  </a:ext>
                </a:extLst>
              </p:cNvPr>
              <p:cNvSpPr txBox="1"/>
              <p:nvPr/>
            </p:nvSpPr>
            <p:spPr>
              <a:xfrm>
                <a:off x="5194300" y="3717781"/>
                <a:ext cx="999065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m:oMathPara>
                </a14:m>
                <a:endParaRPr lang="en-CH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20950E-9154-65E4-4613-FD5CD09793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4300" y="3717781"/>
                <a:ext cx="999065" cy="430887"/>
              </a:xfrm>
              <a:prstGeom prst="rect">
                <a:avLst/>
              </a:prstGeom>
              <a:blipFill>
                <a:blip r:embed="rId2"/>
                <a:stretch>
                  <a:fillRect l="-6250" r="-1250" b="-20000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DD3909CD-1FEF-941B-C56A-D328FADC5738}"/>
              </a:ext>
            </a:extLst>
          </p:cNvPr>
          <p:cNvSpPr txBox="1"/>
          <p:nvPr/>
        </p:nvSpPr>
        <p:spPr>
          <a:xfrm>
            <a:off x="4687887" y="4202964"/>
            <a:ext cx="201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H" dirty="0"/>
              <a:t>Average and</a:t>
            </a:r>
          </a:p>
          <a:p>
            <a:pPr algn="ctr"/>
            <a:r>
              <a:rPr lang="en-CH" dirty="0"/>
              <a:t>standard devitation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7797DC5-A264-B933-6FDD-2EBC7D152636}"/>
                  </a:ext>
                </a:extLst>
              </p:cNvPr>
              <p:cNvSpPr txBox="1"/>
              <p:nvPr/>
            </p:nvSpPr>
            <p:spPr>
              <a:xfrm>
                <a:off x="4861983" y="4809762"/>
                <a:ext cx="1663701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𝑇𝑒𝑠𝑡</m:t>
                          </m:r>
                        </m:sub>
                      </m:sSub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𝑇𝑒𝑠𝑡</m:t>
                          </m:r>
                        </m:sub>
                      </m:sSub>
                    </m:oMath>
                  </m:oMathPara>
                </a14:m>
                <a:endParaRPr lang="en-CH" sz="2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7797DC5-A264-B933-6FDD-2EBC7D1526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1983" y="4809762"/>
                <a:ext cx="1663701" cy="430887"/>
              </a:xfrm>
              <a:prstGeom prst="rect">
                <a:avLst/>
              </a:prstGeom>
              <a:blipFill>
                <a:blip r:embed="rId3"/>
                <a:stretch>
                  <a:fillRect l="-7634" r="-3817" b="-20000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5D2B092C-9DFC-6CC3-F450-098F5D1DDA66}"/>
              </a:ext>
            </a:extLst>
          </p:cNvPr>
          <p:cNvSpPr/>
          <p:nvPr/>
        </p:nvSpPr>
        <p:spPr>
          <a:xfrm>
            <a:off x="2370666" y="3703886"/>
            <a:ext cx="1133465" cy="567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Training</a:t>
            </a:r>
          </a:p>
          <a:p>
            <a:pPr algn="ctr"/>
            <a:r>
              <a:rPr lang="en-CH" dirty="0"/>
              <a:t>Dataset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DF3E1D-C851-FEF8-E5F2-4EB1E81A0CD9}"/>
              </a:ext>
            </a:extLst>
          </p:cNvPr>
          <p:cNvSpPr/>
          <p:nvPr/>
        </p:nvSpPr>
        <p:spPr>
          <a:xfrm>
            <a:off x="2370667" y="4781104"/>
            <a:ext cx="1133466" cy="567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Test</a:t>
            </a:r>
          </a:p>
          <a:p>
            <a:pPr algn="ctr"/>
            <a:r>
              <a:rPr lang="en-CH" dirty="0"/>
              <a:t>Dataset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F92AA8B-1588-07FC-3D06-13574A54EAB7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504131" y="3987520"/>
            <a:ext cx="109062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3CBCC2-9198-5C4C-0EA4-CBDBB3E26C5B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3504133" y="5064736"/>
            <a:ext cx="1090618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2D7EF19-8A4D-E3B0-AA53-67C7C7BF1A48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 flipV="1">
            <a:off x="1989666" y="3987520"/>
            <a:ext cx="381000" cy="538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AA44DD-9F45-6D07-33B9-19FE4D28482A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1989666" y="4526129"/>
            <a:ext cx="381001" cy="538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E614BAB-2009-882B-4F9F-D9507179833B}"/>
              </a:ext>
            </a:extLst>
          </p:cNvPr>
          <p:cNvCxnSpPr>
            <a:cxnSpLocks/>
          </p:cNvCxnSpPr>
          <p:nvPr/>
        </p:nvCxnSpPr>
        <p:spPr>
          <a:xfrm>
            <a:off x="6627284" y="3989343"/>
            <a:ext cx="109062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C466554-4D1D-CACA-E9BB-D31F2503D425}"/>
                  </a:ext>
                </a:extLst>
              </p:cNvPr>
              <p:cNvSpPr txBox="1"/>
              <p:nvPr/>
            </p:nvSpPr>
            <p:spPr>
              <a:xfrm>
                <a:off x="7307802" y="3618539"/>
                <a:ext cx="3165466" cy="8084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→</m:t>
                      </m:r>
                      <m:f>
                        <m:f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CH" sz="28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C466554-4D1D-CACA-E9BB-D31F2503D4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7802" y="3618539"/>
                <a:ext cx="3165466" cy="808426"/>
              </a:xfrm>
              <a:prstGeom prst="rect">
                <a:avLst/>
              </a:prstGeom>
              <a:blipFill>
                <a:blip r:embed="rId4"/>
                <a:stretch>
                  <a:fillRect t="-1563" b="-10938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4432598-AE4F-F548-C5A9-17B0002926B9}"/>
                  </a:ext>
                </a:extLst>
              </p:cNvPr>
              <p:cNvSpPr txBox="1"/>
              <p:nvPr/>
            </p:nvSpPr>
            <p:spPr>
              <a:xfrm>
                <a:off x="7502533" y="4660523"/>
                <a:ext cx="3165466" cy="8084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→</m:t>
                      </m:r>
                      <m:f>
                        <m:f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𝑇𝑒𝑠𝑡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𝑇𝑒𝑠𝑡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CH" sz="28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4432598-AE4F-F548-C5A9-17B0002926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2533" y="4660523"/>
                <a:ext cx="3165466" cy="808426"/>
              </a:xfrm>
              <a:prstGeom prst="rect">
                <a:avLst/>
              </a:prstGeom>
              <a:blipFill>
                <a:blip r:embed="rId5"/>
                <a:stretch>
                  <a:fillRect t="-1563" b="-10938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293625-3BB7-4C7B-B6F0-E41AFBCD0C80}"/>
              </a:ext>
            </a:extLst>
          </p:cNvPr>
          <p:cNvCxnSpPr>
            <a:cxnSpLocks/>
          </p:cNvCxnSpPr>
          <p:nvPr/>
        </p:nvCxnSpPr>
        <p:spPr>
          <a:xfrm>
            <a:off x="6627284" y="5066560"/>
            <a:ext cx="109062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78E8C5D-4270-6809-0C93-4E47518634EA}"/>
              </a:ext>
            </a:extLst>
          </p:cNvPr>
          <p:cNvSpPr txBox="1"/>
          <p:nvPr/>
        </p:nvSpPr>
        <p:spPr>
          <a:xfrm>
            <a:off x="897467" y="2099733"/>
            <a:ext cx="10176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400" dirty="0"/>
              <a:t>Normalise the data to have an </a:t>
            </a:r>
            <a:r>
              <a:rPr lang="en-CH" sz="2400" b="1" dirty="0"/>
              <a:t>average of zero</a:t>
            </a:r>
            <a:r>
              <a:rPr lang="en-CH" sz="2400" dirty="0"/>
              <a:t> and a </a:t>
            </a:r>
            <a:r>
              <a:rPr lang="en-CH" sz="2400" b="1" dirty="0"/>
              <a:t>standard deviation of one</a:t>
            </a:r>
            <a:r>
              <a:rPr lang="en-CH" sz="24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6AD56F-E360-1EE4-8A34-81178DABE795}"/>
              </a:ext>
            </a:extLst>
          </p:cNvPr>
          <p:cNvSpPr txBox="1"/>
          <p:nvPr/>
        </p:nvSpPr>
        <p:spPr>
          <a:xfrm>
            <a:off x="838200" y="5874986"/>
            <a:ext cx="101769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400" b="1" dirty="0"/>
              <a:t>HUGE ASSUMPTION</a:t>
            </a:r>
            <a:r>
              <a:rPr lang="en-CH" sz="2400" dirty="0"/>
              <a:t>: the split has been done so that the two datasets are ”statistically similar”.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8B9EE4-3A16-5297-95D4-11E5EC7027A0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Leakage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F56404-C55D-81B4-61B6-24AAC3BF2D0B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9369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Inpatient outline">
            <a:extLst>
              <a:ext uri="{FF2B5EF4-FFF2-40B4-BE49-F238E27FC236}">
                <a16:creationId xmlns:a16="http://schemas.microsoft.com/office/drawing/2014/main" id="{AF744484-24A3-BF2F-8E2B-D067E5170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0535" y="1396999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E4C691-4BC2-DAE6-DAE8-BB84C4C004E1}"/>
              </a:ext>
            </a:extLst>
          </p:cNvPr>
          <p:cNvSpPr txBox="1"/>
          <p:nvPr/>
        </p:nvSpPr>
        <p:spPr>
          <a:xfrm>
            <a:off x="7082441" y="212673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Hospital 1</a:t>
            </a:r>
          </a:p>
        </p:txBody>
      </p:sp>
      <p:pic>
        <p:nvPicPr>
          <p:cNvPr id="7" name="Graphic 6" descr="Inpatient outline">
            <a:extLst>
              <a:ext uri="{FF2B5EF4-FFF2-40B4-BE49-F238E27FC236}">
                <a16:creationId xmlns:a16="http://schemas.microsoft.com/office/drawing/2014/main" id="{8EF9D921-2052-2B1E-59A7-5C8EFBBD8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0535" y="2635777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380A19-71A5-19C3-C43D-80C619B4FA4F}"/>
              </a:ext>
            </a:extLst>
          </p:cNvPr>
          <p:cNvSpPr txBox="1"/>
          <p:nvPr/>
        </p:nvSpPr>
        <p:spPr>
          <a:xfrm>
            <a:off x="7082441" y="3365511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Hospital 2</a:t>
            </a:r>
          </a:p>
        </p:txBody>
      </p:sp>
      <p:pic>
        <p:nvPicPr>
          <p:cNvPr id="9" name="Graphic 8" descr="Inpatient outline">
            <a:extLst>
              <a:ext uri="{FF2B5EF4-FFF2-40B4-BE49-F238E27FC236}">
                <a16:creationId xmlns:a16="http://schemas.microsoft.com/office/drawing/2014/main" id="{6FB9C34D-E548-D758-D545-8B3352A04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0535" y="4638156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E4AD1B-4486-0B99-93C3-7D9C7E462BEE}"/>
              </a:ext>
            </a:extLst>
          </p:cNvPr>
          <p:cNvSpPr txBox="1"/>
          <p:nvPr/>
        </p:nvSpPr>
        <p:spPr>
          <a:xfrm>
            <a:off x="7082441" y="5367890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Hospital 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A13732-B046-F1CF-59C9-D54DC7A73C65}"/>
              </a:ext>
            </a:extLst>
          </p:cNvPr>
          <p:cNvSpPr txBox="1"/>
          <p:nvPr/>
        </p:nvSpPr>
        <p:spPr>
          <a:xfrm rot="5400000">
            <a:off x="7598907" y="407216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pic>
        <p:nvPicPr>
          <p:cNvPr id="13" name="Graphic 12" descr="Remote learning science with solid fill">
            <a:extLst>
              <a:ext uri="{FF2B5EF4-FFF2-40B4-BE49-F238E27FC236}">
                <a16:creationId xmlns:a16="http://schemas.microsoft.com/office/drawing/2014/main" id="{F45E0AB3-9E89-2B32-5B13-7A9E3160D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80238" y="2762777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33A3EE9-250F-8C09-7056-58F035AC3FFB}"/>
              </a:ext>
            </a:extLst>
          </p:cNvPr>
          <p:cNvSpPr txBox="1"/>
          <p:nvPr/>
        </p:nvSpPr>
        <p:spPr>
          <a:xfrm>
            <a:off x="1812019" y="3568712"/>
            <a:ext cx="1650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Trained Model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B7B273D2-2F4F-B13F-841F-25D95FCB14C7}"/>
              </a:ext>
            </a:extLst>
          </p:cNvPr>
          <p:cNvCxnSpPr>
            <a:stCxn id="13" idx="3"/>
            <a:endCxn id="5" idx="1"/>
          </p:cNvCxnSpPr>
          <p:nvPr/>
        </p:nvCxnSpPr>
        <p:spPr>
          <a:xfrm flipV="1">
            <a:off x="3094638" y="1854199"/>
            <a:ext cx="4135897" cy="136577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3CF8B3-27F6-72E5-C4D1-7FB5F20A0F6E}"/>
              </a:ext>
            </a:extLst>
          </p:cNvPr>
          <p:cNvSpPr txBox="1"/>
          <p:nvPr/>
        </p:nvSpPr>
        <p:spPr>
          <a:xfrm>
            <a:off x="8293029" y="1671825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3200">
                <a:solidFill>
                  <a:srgbClr val="00B050"/>
                </a:solidFill>
                <a:latin typeface="Wingdings" pitchFamily="2" charset="2"/>
                <a:cs typeface="Arial" panose="020B0604020202020204" pitchFamily="34" charset="0"/>
              </a:rPr>
              <a:t>ü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6F6B94-C8B1-5299-1AF5-7C6C6A7E3FFD}"/>
              </a:ext>
            </a:extLst>
          </p:cNvPr>
          <p:cNvSpPr txBox="1"/>
          <p:nvPr/>
        </p:nvSpPr>
        <p:spPr>
          <a:xfrm>
            <a:off x="8236924" y="2958176"/>
            <a:ext cx="6190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3200">
                <a:solidFill>
                  <a:srgbClr val="FF0000"/>
                </a:solidFill>
                <a:latin typeface="Wingdings" pitchFamily="2" charset="2"/>
                <a:cs typeface="Arial" panose="020B0604020202020204" pitchFamily="34" charset="0"/>
              </a:rPr>
              <a:t>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FB8B93-CA3F-6301-913F-B4718B8E0947}"/>
              </a:ext>
            </a:extLst>
          </p:cNvPr>
          <p:cNvSpPr txBox="1"/>
          <p:nvPr/>
        </p:nvSpPr>
        <p:spPr>
          <a:xfrm>
            <a:off x="8180819" y="4893787"/>
            <a:ext cx="6190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3200">
                <a:solidFill>
                  <a:srgbClr val="FF0000"/>
                </a:solidFill>
                <a:latin typeface="Wingdings" pitchFamily="2" charset="2"/>
                <a:cs typeface="Arial" panose="020B0604020202020204" pitchFamily="34" charset="0"/>
              </a:rPr>
              <a:t>x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91032939-6749-1A66-B114-CFEB8E84551D}"/>
              </a:ext>
            </a:extLst>
          </p:cNvPr>
          <p:cNvCxnSpPr>
            <a:stCxn id="13" idx="3"/>
            <a:endCxn id="7" idx="1"/>
          </p:cNvCxnSpPr>
          <p:nvPr/>
        </p:nvCxnSpPr>
        <p:spPr>
          <a:xfrm flipV="1">
            <a:off x="3094638" y="3092977"/>
            <a:ext cx="4135897" cy="12700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2829930-EBB7-F965-521E-7DDB66AE0585}"/>
              </a:ext>
            </a:extLst>
          </p:cNvPr>
          <p:cNvCxnSpPr>
            <a:stCxn id="13" idx="3"/>
            <a:endCxn id="9" idx="1"/>
          </p:cNvCxnSpPr>
          <p:nvPr/>
        </p:nvCxnSpPr>
        <p:spPr>
          <a:xfrm>
            <a:off x="3094638" y="3219977"/>
            <a:ext cx="4135897" cy="187537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1">
            <a:extLst>
              <a:ext uri="{FF2B5EF4-FFF2-40B4-BE49-F238E27FC236}">
                <a16:creationId xmlns:a16="http://schemas.microsoft.com/office/drawing/2014/main" id="{C53DD310-5571-F244-25F0-24E4A9FF8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H"/>
              <a:t>Model Validation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5DDCF3-E404-637A-C66F-B71E52E93FDE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odel Validation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76EFB2-4E04-4DB1-C513-F1A8F9787F83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138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E0828-A1C8-235E-506D-24F9DA61F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555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CH" dirty="0"/>
              <a:t>Data-agnostic Preprocessing</a:t>
            </a:r>
            <a:br>
              <a:rPr lang="en-CH" dirty="0"/>
            </a:br>
            <a:r>
              <a:rPr lang="en-CH" sz="3600" dirty="0"/>
              <a:t>Example of </a:t>
            </a:r>
            <a:r>
              <a:rPr lang="en-GB" sz="3600" b="0" i="0" dirty="0">
                <a:effectLst/>
                <a:latin typeface="Arial" panose="020B0604020202020204" pitchFamily="34" charset="0"/>
              </a:rPr>
              <a:t>Zero Average-Standard Deviation of one</a:t>
            </a:r>
            <a:endParaRPr lang="en-C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132D3A-1465-D718-E1D9-091FF2E8EBA7}"/>
              </a:ext>
            </a:extLst>
          </p:cNvPr>
          <p:cNvSpPr/>
          <p:nvPr/>
        </p:nvSpPr>
        <p:spPr>
          <a:xfrm>
            <a:off x="1828800" y="3871585"/>
            <a:ext cx="999066" cy="567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2B092C-9DFC-6CC3-F450-098F5D1DDA66}"/>
              </a:ext>
            </a:extLst>
          </p:cNvPr>
          <p:cNvSpPr/>
          <p:nvPr/>
        </p:nvSpPr>
        <p:spPr>
          <a:xfrm>
            <a:off x="4342333" y="3283885"/>
            <a:ext cx="1133465" cy="567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Training</a:t>
            </a:r>
          </a:p>
          <a:p>
            <a:pPr algn="ctr"/>
            <a:r>
              <a:rPr lang="en-CH" dirty="0"/>
              <a:t>Dataset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DF3E1D-C851-FEF8-E5F2-4EB1E81A0CD9}"/>
              </a:ext>
            </a:extLst>
          </p:cNvPr>
          <p:cNvSpPr/>
          <p:nvPr/>
        </p:nvSpPr>
        <p:spPr>
          <a:xfrm>
            <a:off x="4342332" y="4389676"/>
            <a:ext cx="1133466" cy="567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Test</a:t>
            </a:r>
          </a:p>
          <a:p>
            <a:pPr algn="ctr"/>
            <a:r>
              <a:rPr lang="en-CH" dirty="0"/>
              <a:t>Dataset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2D7EF19-8A4D-E3B0-AA53-67C7C7BF1A48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 flipV="1">
            <a:off x="2827866" y="3567519"/>
            <a:ext cx="1514467" cy="5877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AA44DD-9F45-6D07-33B9-19FE4D28482A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2827866" y="4155219"/>
            <a:ext cx="1514466" cy="51809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C466554-4D1D-CACA-E9BB-D31F2503D425}"/>
                  </a:ext>
                </a:extLst>
              </p:cNvPr>
              <p:cNvSpPr txBox="1"/>
              <p:nvPr/>
            </p:nvSpPr>
            <p:spPr>
              <a:xfrm>
                <a:off x="5227138" y="3163306"/>
                <a:ext cx="3165466" cy="8084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→</m:t>
                      </m:r>
                      <m:f>
                        <m:f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CH" sz="28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C466554-4D1D-CACA-E9BB-D31F2503D4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7138" y="3163306"/>
                <a:ext cx="3165466" cy="808426"/>
              </a:xfrm>
              <a:prstGeom prst="rect">
                <a:avLst/>
              </a:prstGeom>
              <a:blipFill>
                <a:blip r:embed="rId2"/>
                <a:stretch>
                  <a:fillRect b="-10938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4432598-AE4F-F548-C5A9-17B0002926B9}"/>
                  </a:ext>
                </a:extLst>
              </p:cNvPr>
              <p:cNvSpPr txBox="1"/>
              <p:nvPr/>
            </p:nvSpPr>
            <p:spPr>
              <a:xfrm>
                <a:off x="5421869" y="4205290"/>
                <a:ext cx="3165466" cy="8084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→</m:t>
                      </m:r>
                      <m:f>
                        <m:fPr>
                          <m:ctrlPr>
                            <a:rPr lang="de-CH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de-CH" sz="28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CH" sz="28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4432598-AE4F-F548-C5A9-17B0002926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1869" y="4205290"/>
                <a:ext cx="3165466" cy="808426"/>
              </a:xfrm>
              <a:prstGeom prst="rect">
                <a:avLst/>
              </a:prstGeom>
              <a:blipFill>
                <a:blip r:embed="rId3"/>
                <a:stretch>
                  <a:fillRect t="-1563" b="-10938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278E8C5D-4270-6809-0C93-4E47518634EA}"/>
              </a:ext>
            </a:extLst>
          </p:cNvPr>
          <p:cNvSpPr txBox="1"/>
          <p:nvPr/>
        </p:nvSpPr>
        <p:spPr>
          <a:xfrm>
            <a:off x="897467" y="1951435"/>
            <a:ext cx="101769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400" dirty="0">
                <a:latin typeface="Arial" panose="020B0604020202020204" pitchFamily="34" charset="0"/>
                <a:cs typeface="Arial" panose="020B0604020202020204" pitchFamily="34" charset="0"/>
              </a:rPr>
              <a:t>Normalise the data to have an </a:t>
            </a:r>
            <a:r>
              <a:rPr lang="en-CH" sz="2400" b="1" dirty="0">
                <a:latin typeface="Arial" panose="020B0604020202020204" pitchFamily="34" charset="0"/>
                <a:cs typeface="Arial" panose="020B0604020202020204" pitchFamily="34" charset="0"/>
              </a:rPr>
              <a:t>average of zero</a:t>
            </a:r>
            <a:r>
              <a:rPr lang="en-CH" sz="2400" dirty="0">
                <a:latin typeface="Arial" panose="020B0604020202020204" pitchFamily="34" charset="0"/>
                <a:cs typeface="Arial" panose="020B0604020202020204" pitchFamily="34" charset="0"/>
              </a:rPr>
              <a:t> and a </a:t>
            </a:r>
            <a:r>
              <a:rPr lang="en-CH" sz="2400" b="1" dirty="0">
                <a:latin typeface="Arial" panose="020B0604020202020204" pitchFamily="34" charset="0"/>
                <a:cs typeface="Arial" panose="020B0604020202020204" pitchFamily="34" charset="0"/>
              </a:rPr>
              <a:t>standard deviation of one</a:t>
            </a:r>
            <a:r>
              <a:rPr lang="en-CH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86AD56F-E360-1EE4-8A34-81178DABE795}"/>
                  </a:ext>
                </a:extLst>
              </p:cNvPr>
              <p:cNvSpPr txBox="1"/>
              <p:nvPr/>
            </p:nvSpPr>
            <p:spPr>
              <a:xfrm>
                <a:off x="838200" y="5371452"/>
                <a:ext cx="1017693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GB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GB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GB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are determined by previous knowledge about the data and problem (and not determined by the data). For example one may take the average of age (hypothetical feature) from available statistics.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86AD56F-E360-1EE4-8A34-81178DABE7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371452"/>
                <a:ext cx="10176933" cy="1200329"/>
              </a:xfrm>
              <a:prstGeom prst="rect">
                <a:avLst/>
              </a:prstGeom>
              <a:blipFill>
                <a:blip r:embed="rId4"/>
                <a:stretch>
                  <a:fillRect l="-499" t="-3125" r="-1247" b="-10417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57CB81E7-E3CF-9EF7-0572-85F21846A5FB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Leakage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1F2482-E7F6-C153-E934-E8B9C73F2F8E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10511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2E0BD-4748-8721-1965-6C8119D4B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Monte-Carlo Cross Validation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BAB739-9DCB-9F5E-E8F9-0AED0B3EE2AD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Monte-Carlo Cross Validation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515EF9-5A77-FECB-0795-FEBC4041A57C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81429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A2FAD-F752-2AA6-4A02-DEDA4AA6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Hold-out Approach with multiple splits</a:t>
            </a:r>
            <a:br>
              <a:rPr lang="en-CH" dirty="0"/>
            </a:br>
            <a:r>
              <a:rPr lang="en-CH" dirty="0"/>
              <a:t>(Monte Carlo Cross-Validation)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E1C258-6B31-987F-F798-4F795A5F8D82}"/>
              </a:ext>
            </a:extLst>
          </p:cNvPr>
          <p:cNvSpPr/>
          <p:nvPr/>
        </p:nvSpPr>
        <p:spPr>
          <a:xfrm>
            <a:off x="1446720" y="3211946"/>
            <a:ext cx="6533805" cy="79802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Set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E3B45-1621-5708-F838-571DEB3B4893}"/>
              </a:ext>
            </a:extLst>
          </p:cNvPr>
          <p:cNvSpPr/>
          <p:nvPr/>
        </p:nvSpPr>
        <p:spPr>
          <a:xfrm>
            <a:off x="8105216" y="3211946"/>
            <a:ext cx="2194560" cy="79802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Set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5F6410-85BD-7044-B6F2-41B707A9708E}"/>
              </a:ext>
            </a:extLst>
          </p:cNvPr>
          <p:cNvSpPr/>
          <p:nvPr/>
        </p:nvSpPr>
        <p:spPr>
          <a:xfrm>
            <a:off x="1446721" y="2122978"/>
            <a:ext cx="8853055" cy="798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280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E96796D-9F23-C832-26F7-450E1D9451B6}"/>
              </a:ext>
            </a:extLst>
          </p:cNvPr>
          <p:cNvSpPr/>
          <p:nvPr/>
        </p:nvSpPr>
        <p:spPr>
          <a:xfrm>
            <a:off x="1446720" y="4300914"/>
            <a:ext cx="6533805" cy="40732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 the model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3148958-095D-D617-9E70-893A807CED67}"/>
              </a:ext>
            </a:extLst>
          </p:cNvPr>
          <p:cNvSpPr/>
          <p:nvPr/>
        </p:nvSpPr>
        <p:spPr>
          <a:xfrm>
            <a:off x="8105216" y="4300914"/>
            <a:ext cx="2194560" cy="407323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Evaluate the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398207-D864-3DF1-DBDF-4D14E8AC75E9}"/>
              </a:ext>
            </a:extLst>
          </p:cNvPr>
          <p:cNvSpPr txBox="1"/>
          <p:nvPr/>
        </p:nvSpPr>
        <p:spPr>
          <a:xfrm>
            <a:off x="3633839" y="5248563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Evaluate the metric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167B6D-B840-FFE0-C425-D3E56A3FD34C}"/>
              </a:ext>
            </a:extLst>
          </p:cNvPr>
          <p:cNvSpPr txBox="1"/>
          <p:nvPr/>
        </p:nvSpPr>
        <p:spPr>
          <a:xfrm>
            <a:off x="8113529" y="5248563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Evaluate the metric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14B76F4-AC6F-B7E3-C0CF-318E4E7D24D4}"/>
              </a:ext>
            </a:extLst>
          </p:cNvPr>
          <p:cNvCxnSpPr>
            <a:stCxn id="5" idx="2"/>
            <a:endCxn id="11" idx="0"/>
          </p:cNvCxnSpPr>
          <p:nvPr/>
        </p:nvCxnSpPr>
        <p:spPr>
          <a:xfrm flipH="1">
            <a:off x="4713622" y="4708237"/>
            <a:ext cx="1" cy="540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55547CA-9F90-5291-0617-C0568C9C0FBD}"/>
              </a:ext>
            </a:extLst>
          </p:cNvPr>
          <p:cNvCxnSpPr>
            <a:stCxn id="8" idx="2"/>
            <a:endCxn id="12" idx="0"/>
          </p:cNvCxnSpPr>
          <p:nvPr/>
        </p:nvCxnSpPr>
        <p:spPr>
          <a:xfrm flipH="1">
            <a:off x="9193312" y="4708237"/>
            <a:ext cx="9184" cy="540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B5DCED6-F6C2-89C9-F0F9-F21704A54DDA}"/>
              </a:ext>
            </a:extLst>
          </p:cNvPr>
          <p:cNvCxnSpPr>
            <a:stCxn id="12" idx="2"/>
            <a:endCxn id="4" idx="3"/>
          </p:cNvCxnSpPr>
          <p:nvPr/>
        </p:nvCxnSpPr>
        <p:spPr>
          <a:xfrm rot="5400000" flipH="1" flipV="1">
            <a:off x="8198591" y="3516710"/>
            <a:ext cx="3095906" cy="1106464"/>
          </a:xfrm>
          <a:prstGeom prst="bentConnector4">
            <a:avLst>
              <a:gd name="adj1" fmla="val -7384"/>
              <a:gd name="adj2" fmla="val 17116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F04B78E-0C4C-0D1D-3E6B-89D9AF874597}"/>
              </a:ext>
            </a:extLst>
          </p:cNvPr>
          <p:cNvSpPr txBox="1"/>
          <p:nvPr/>
        </p:nvSpPr>
        <p:spPr>
          <a:xfrm rot="16200000">
            <a:off x="10446481" y="3943470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N times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80F747-780B-48AC-F5D8-460AEF17C6B5}"/>
              </a:ext>
            </a:extLst>
          </p:cNvPr>
          <p:cNvCxnSpPr>
            <a:stCxn id="11" idx="2"/>
            <a:endCxn id="4" idx="1"/>
          </p:cNvCxnSpPr>
          <p:nvPr/>
        </p:nvCxnSpPr>
        <p:spPr>
          <a:xfrm rot="5400000" flipH="1">
            <a:off x="1532219" y="2436492"/>
            <a:ext cx="3095906" cy="3266901"/>
          </a:xfrm>
          <a:prstGeom prst="bentConnector4">
            <a:avLst>
              <a:gd name="adj1" fmla="val -7384"/>
              <a:gd name="adj2" fmla="val 10699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E6A3D7D-414C-0E8B-517B-1EC64394E12F}"/>
              </a:ext>
            </a:extLst>
          </p:cNvPr>
          <p:cNvSpPr txBox="1"/>
          <p:nvPr/>
        </p:nvSpPr>
        <p:spPr>
          <a:xfrm rot="16200000">
            <a:off x="555836" y="3885275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N times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BFF247-CDA4-8377-55DC-7AF5B0271C49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Monte-Carlo Cross Validation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8148B0-78C5-0D44-A3F4-6C0A1902C6EC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460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F02C2-2372-F433-FF6D-FF7E764C6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Monte-Carlo CV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8BB5C5-DA50-A131-96BB-751C014D0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266" y="1554416"/>
            <a:ext cx="10693093" cy="42960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C9A207-8811-D34C-CDF2-81E1E55F08E4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Monte-Carlo Cross Validation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7E4A15-1802-0795-DDBA-F2C1C8D66EBC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34929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F02C2-2372-F433-FF6D-FF7E764C6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Monte-Carlo CV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8BFB3B-E57D-3385-D7C0-A66FB6420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2183" y="1562100"/>
            <a:ext cx="7734300" cy="4597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E3D7BA-AC28-D814-C304-4785984FB7EC}"/>
              </a:ext>
            </a:extLst>
          </p:cNvPr>
          <p:cNvSpPr txBox="1"/>
          <p:nvPr/>
        </p:nvSpPr>
        <p:spPr>
          <a:xfrm>
            <a:off x="1083733" y="1886635"/>
            <a:ext cx="242146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b="0" i="0" dirty="0">
                <a:effectLst/>
                <a:latin typeface="Arial" panose="020B0604020202020204" pitchFamily="34" charset="0"/>
              </a:rPr>
              <a:t>The MSE distribution obtained with previous algorithm with 𝑁 = 5 · 10</a:t>
            </a:r>
            <a:r>
              <a:rPr lang="en-GB" b="0" i="0" baseline="30000" dirty="0">
                <a:effectLst/>
                <a:latin typeface="Arial" panose="020B0604020202020204" pitchFamily="34" charset="0"/>
              </a:rPr>
              <a:t>4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</a:p>
          <a:p>
            <a:pPr algn="r"/>
            <a:r>
              <a:rPr lang="en-GB" b="0" i="0" dirty="0">
                <a:effectLst/>
                <a:latin typeface="Arial" panose="020B0604020202020204" pitchFamily="34" charset="0"/>
              </a:rPr>
              <a:t>and 𝑝 = 0.3</a:t>
            </a:r>
            <a:endParaRPr lang="en-C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8A081C-D8C6-F0DB-EB18-7A5D585BA9E2}"/>
              </a:ext>
            </a:extLst>
          </p:cNvPr>
          <p:cNvSpPr txBox="1"/>
          <p:nvPr/>
        </p:nvSpPr>
        <p:spPr>
          <a:xfrm>
            <a:off x="1083733" y="3860800"/>
            <a:ext cx="242146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b="0" i="0" dirty="0">
                <a:effectLst/>
                <a:latin typeface="Arial" panose="020B0604020202020204" pitchFamily="34" charset="0"/>
              </a:rPr>
              <a:t>Yes: the distribution is very similar to a Gaussian (normal) one (due to the </a:t>
            </a:r>
            <a:r>
              <a:rPr lang="en-GB" b="1" i="0" dirty="0">
                <a:effectLst/>
                <a:latin typeface="Arial" panose="020B0604020202020204" pitchFamily="34" charset="0"/>
              </a:rPr>
              <a:t>Central Limit Theorem)</a:t>
            </a:r>
            <a:endParaRPr lang="en-CH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483C1-BC34-01B3-2C38-4A1FDD6B9A76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Monte-Carlo Cross Validation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12A175-1046-EFC8-A800-E3D5B3E8FC2A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07596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F02C2-2372-F433-FF6D-FF7E764C6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Monte-Carlo CV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E3D7BA-AC28-D814-C304-4785984FB7EC}"/>
              </a:ext>
            </a:extLst>
          </p:cNvPr>
          <p:cNvSpPr txBox="1"/>
          <p:nvPr/>
        </p:nvSpPr>
        <p:spPr>
          <a:xfrm>
            <a:off x="1300018" y="4296740"/>
            <a:ext cx="90701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0" i="0" dirty="0">
                <a:effectLst/>
                <a:latin typeface="Arial" panose="020B0604020202020204" pitchFamily="34" charset="0"/>
              </a:rPr>
              <a:t>The MSE distribution obtained with Algorithm 1 with 𝑁 = 5 · 10</a:t>
            </a:r>
            <a:r>
              <a:rPr lang="en-GB" b="0" i="0" baseline="30000" dirty="0">
                <a:effectLst/>
                <a:latin typeface="Arial" panose="020B0604020202020204" pitchFamily="34" charset="0"/>
              </a:rPr>
              <a:t>4</a:t>
            </a:r>
            <a:r>
              <a:rPr lang="en-GB" b="0" i="0" dirty="0">
                <a:effectLst/>
                <a:latin typeface="Arial" panose="020B0604020202020204" pitchFamily="34" charset="0"/>
              </a:rPr>
              <a:t> and 𝑝 = 0.3 (left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panel) and 𝑝 = 0.5 (right panel)</a:t>
            </a:r>
            <a:endParaRPr lang="en-C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19A922-A635-D576-BF4F-0D2446F18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06959"/>
            <a:ext cx="9833264" cy="27792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76B533-6081-7D78-CA49-0396F6AE2F02}"/>
              </a:ext>
            </a:extLst>
          </p:cNvPr>
          <p:cNvSpPr txBox="1"/>
          <p:nvPr/>
        </p:nvSpPr>
        <p:spPr>
          <a:xfrm>
            <a:off x="1393536" y="5319536"/>
            <a:ext cx="90701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i="0" dirty="0">
                <a:effectLst/>
                <a:latin typeface="Arial" panose="020B0604020202020204" pitchFamily="34" charset="0"/>
              </a:rPr>
              <a:t>The standard deviation depends on the size of the test dataset (central limit theorem). So be very careful!</a:t>
            </a:r>
            <a:endParaRPr lang="en-CH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E384F5-E00B-0311-DC9E-24FFA5269C7D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Monte-Carlo Cross Validation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D1CAE8-9713-FD5D-8F17-31532731AFF7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05874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F02C2-2372-F433-FF6D-FF7E764C6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Monte-Carlo CV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BC5DFB-2E37-54BE-B0DA-636C0AA54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89" y="2398785"/>
            <a:ext cx="11201247" cy="20604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0D8CAF-BFD2-68E7-58B2-890F3397905F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Monte-Carlo Cross Validation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C0AE86-A058-69E2-0EFB-1EBF0AD3A170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25936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A2FAD-F752-2AA6-4A02-DEDA4AA6B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56" y="573106"/>
            <a:ext cx="10515600" cy="755328"/>
          </a:xfrm>
        </p:spPr>
        <p:txBody>
          <a:bodyPr/>
          <a:lstStyle/>
          <a:p>
            <a:r>
              <a:rPr lang="en-GB" dirty="0"/>
              <a:t>K</a:t>
            </a:r>
            <a:r>
              <a:rPr lang="en-CH" dirty="0"/>
              <a:t>-Fold Approach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8E777D-BC4D-B46D-6081-F936C2607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934" y="1560906"/>
            <a:ext cx="5105020" cy="47239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0D2431-F1F0-DC67-48A9-C3FE1027B71B}"/>
              </a:ext>
            </a:extLst>
          </p:cNvPr>
          <p:cNvSpPr txBox="1"/>
          <p:nvPr/>
        </p:nvSpPr>
        <p:spPr>
          <a:xfrm>
            <a:off x="8432800" y="2336800"/>
            <a:ext cx="2946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You get K values of the chosen metric.</a:t>
            </a:r>
          </a:p>
          <a:p>
            <a:endParaRPr lang="en-CH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You can evaluate mean and variance of the metric for the training and for </a:t>
            </a:r>
            <a:r>
              <a:rPr lang="en-GB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th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e test set.</a:t>
            </a:r>
            <a:endParaRPr lang="en-CH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F0F214-EFD7-E877-3E67-0BE6C88138DE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-Fold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Cross Validation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6F623-AB19-C377-4178-2FB473AE1029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8317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210C3-434C-CFD6-4943-032CEDB58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Some tips and 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61D68-01D0-2057-5265-97816B937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07442"/>
          </a:xfrm>
        </p:spPr>
        <p:txBody>
          <a:bodyPr/>
          <a:lstStyle/>
          <a:p>
            <a:pPr>
              <a:buFont typeface="Wingdings" pitchFamily="2" charset="2"/>
              <a:buChar char="à"/>
            </a:pPr>
            <a:r>
              <a:rPr lang="en-CH">
                <a:sym typeface="Wingdings" pitchFamily="2" charset="2"/>
              </a:rPr>
              <a:t>K-Fold is typically used when the dataset is small. Typically one chooses K=5-10 (the higher the more computational requirements you have)</a:t>
            </a:r>
          </a:p>
          <a:p>
            <a:pPr>
              <a:buFont typeface="Wingdings" pitchFamily="2" charset="2"/>
              <a:buChar char="à"/>
            </a:pPr>
            <a:r>
              <a:rPr lang="en-CH">
                <a:sym typeface="Wingdings" pitchFamily="2" charset="2"/>
              </a:rPr>
              <a:t>Leave-one-out (K-Fold with K=1) is used for very small datasets</a:t>
            </a:r>
          </a:p>
          <a:p>
            <a:pPr>
              <a:buFont typeface="Wingdings" pitchFamily="2" charset="2"/>
              <a:buChar char="à"/>
            </a:pPr>
            <a:r>
              <a:rPr lang="en-CH">
                <a:sym typeface="Wingdings" pitchFamily="2" charset="2"/>
              </a:rPr>
              <a:t>H</a:t>
            </a:r>
            <a:r>
              <a:rPr lang="en-GB">
                <a:sym typeface="Wingdings" pitchFamily="2" charset="2"/>
              </a:rPr>
              <a:t>o</a:t>
            </a:r>
            <a:r>
              <a:rPr lang="en-CH">
                <a:sym typeface="Wingdings" pitchFamily="2" charset="2"/>
              </a:rPr>
              <a:t>ld-out with multiple split is often used</a:t>
            </a:r>
          </a:p>
          <a:p>
            <a:pPr>
              <a:buFont typeface="Wingdings" pitchFamily="2" charset="2"/>
              <a:buChar char="à"/>
            </a:pPr>
            <a:r>
              <a:rPr lang="en-CH">
                <a:sym typeface="Wingdings" pitchFamily="2" charset="2"/>
              </a:rPr>
              <a:t>Comparison of models (and thus of mean and variance) requires statistical tests (like the t-test) (that we cannot cover in this lecture)</a:t>
            </a:r>
            <a:endParaRPr lang="en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A87EEB-8F07-68C8-77C0-344AA5B3808E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-Fold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Cross Validation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134A33-B4DE-69A1-69ED-02B247B05DF0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90206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0C3B0-3DF8-FDB6-099C-7899AF811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Which CV method to choose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FC82B4-DC81-8563-85DB-30F4CF7A61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97"/>
          <a:stretch/>
        </p:blipFill>
        <p:spPr>
          <a:xfrm>
            <a:off x="838200" y="1690688"/>
            <a:ext cx="10363200" cy="42338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F5177B-557D-48BA-1276-CF961F3FA392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CV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choose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674AE-B3C7-CFD0-0044-D4662F2D38DE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0780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Inpatient outline">
            <a:extLst>
              <a:ext uri="{FF2B5EF4-FFF2-40B4-BE49-F238E27FC236}">
                <a16:creationId xmlns:a16="http://schemas.microsoft.com/office/drawing/2014/main" id="{AF744484-24A3-BF2F-8E2B-D067E5170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0535" y="1396999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E4C691-4BC2-DAE6-DAE8-BB84C4C004E1}"/>
              </a:ext>
            </a:extLst>
          </p:cNvPr>
          <p:cNvSpPr txBox="1"/>
          <p:nvPr/>
        </p:nvSpPr>
        <p:spPr>
          <a:xfrm>
            <a:off x="7082441" y="212673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Hospital 1</a:t>
            </a:r>
          </a:p>
        </p:txBody>
      </p:sp>
      <p:pic>
        <p:nvPicPr>
          <p:cNvPr id="7" name="Graphic 6" descr="Inpatient outline">
            <a:extLst>
              <a:ext uri="{FF2B5EF4-FFF2-40B4-BE49-F238E27FC236}">
                <a16:creationId xmlns:a16="http://schemas.microsoft.com/office/drawing/2014/main" id="{8EF9D921-2052-2B1E-59A7-5C8EFBBD8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0535" y="2635777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380A19-71A5-19C3-C43D-80C619B4FA4F}"/>
              </a:ext>
            </a:extLst>
          </p:cNvPr>
          <p:cNvSpPr txBox="1"/>
          <p:nvPr/>
        </p:nvSpPr>
        <p:spPr>
          <a:xfrm>
            <a:off x="7082441" y="3365511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Hospital 2</a:t>
            </a:r>
          </a:p>
        </p:txBody>
      </p:sp>
      <p:pic>
        <p:nvPicPr>
          <p:cNvPr id="9" name="Graphic 8" descr="Inpatient outline">
            <a:extLst>
              <a:ext uri="{FF2B5EF4-FFF2-40B4-BE49-F238E27FC236}">
                <a16:creationId xmlns:a16="http://schemas.microsoft.com/office/drawing/2014/main" id="{6FB9C34D-E548-D758-D545-8B3352A04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0535" y="4638156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E4AD1B-4486-0B99-93C3-7D9C7E462BEE}"/>
              </a:ext>
            </a:extLst>
          </p:cNvPr>
          <p:cNvSpPr txBox="1"/>
          <p:nvPr/>
        </p:nvSpPr>
        <p:spPr>
          <a:xfrm>
            <a:off x="7082441" y="5367890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Hospital 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A13732-B046-F1CF-59C9-D54DC7A73C65}"/>
              </a:ext>
            </a:extLst>
          </p:cNvPr>
          <p:cNvSpPr txBox="1"/>
          <p:nvPr/>
        </p:nvSpPr>
        <p:spPr>
          <a:xfrm rot="5400000">
            <a:off x="7598907" y="407216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pic>
        <p:nvPicPr>
          <p:cNvPr id="13" name="Graphic 12" descr="Remote learning science with solid fill">
            <a:extLst>
              <a:ext uri="{FF2B5EF4-FFF2-40B4-BE49-F238E27FC236}">
                <a16:creationId xmlns:a16="http://schemas.microsoft.com/office/drawing/2014/main" id="{F45E0AB3-9E89-2B32-5B13-7A9E3160D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80238" y="2762777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33A3EE9-250F-8C09-7056-58F035AC3FFB}"/>
              </a:ext>
            </a:extLst>
          </p:cNvPr>
          <p:cNvSpPr txBox="1"/>
          <p:nvPr/>
        </p:nvSpPr>
        <p:spPr>
          <a:xfrm>
            <a:off x="1812019" y="3568712"/>
            <a:ext cx="1650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Trained Model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B7B273D2-2F4F-B13F-841F-25D95FCB14C7}"/>
              </a:ext>
            </a:extLst>
          </p:cNvPr>
          <p:cNvCxnSpPr>
            <a:stCxn id="13" idx="3"/>
            <a:endCxn id="5" idx="1"/>
          </p:cNvCxnSpPr>
          <p:nvPr/>
        </p:nvCxnSpPr>
        <p:spPr>
          <a:xfrm flipV="1">
            <a:off x="3094638" y="1854199"/>
            <a:ext cx="4135897" cy="136577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3CF8B3-27F6-72E5-C4D1-7FB5F20A0F6E}"/>
              </a:ext>
            </a:extLst>
          </p:cNvPr>
          <p:cNvSpPr txBox="1"/>
          <p:nvPr/>
        </p:nvSpPr>
        <p:spPr>
          <a:xfrm>
            <a:off x="8293029" y="1671825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3200">
                <a:solidFill>
                  <a:srgbClr val="00B050"/>
                </a:solidFill>
                <a:latin typeface="Wingdings" pitchFamily="2" charset="2"/>
                <a:cs typeface="Arial" panose="020B0604020202020204" pitchFamily="34" charset="0"/>
              </a:rPr>
              <a:t>ü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91032939-6749-1A66-B114-CFEB8E84551D}"/>
              </a:ext>
            </a:extLst>
          </p:cNvPr>
          <p:cNvCxnSpPr>
            <a:stCxn id="13" idx="3"/>
            <a:endCxn id="7" idx="1"/>
          </p:cNvCxnSpPr>
          <p:nvPr/>
        </p:nvCxnSpPr>
        <p:spPr>
          <a:xfrm flipV="1">
            <a:off x="3094638" y="3092977"/>
            <a:ext cx="4135897" cy="12700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2829930-EBB7-F965-521E-7DDB66AE0585}"/>
              </a:ext>
            </a:extLst>
          </p:cNvPr>
          <p:cNvCxnSpPr>
            <a:stCxn id="13" idx="3"/>
            <a:endCxn id="9" idx="1"/>
          </p:cNvCxnSpPr>
          <p:nvPr/>
        </p:nvCxnSpPr>
        <p:spPr>
          <a:xfrm>
            <a:off x="3094638" y="3219977"/>
            <a:ext cx="4135897" cy="187537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BAB4919-F250-FF82-4611-059225264037}"/>
              </a:ext>
            </a:extLst>
          </p:cNvPr>
          <p:cNvSpPr txBox="1"/>
          <p:nvPr/>
        </p:nvSpPr>
        <p:spPr>
          <a:xfrm>
            <a:off x="8293029" y="2983937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3200">
                <a:solidFill>
                  <a:srgbClr val="00B050"/>
                </a:solidFill>
                <a:latin typeface="Wingdings" pitchFamily="2" charset="2"/>
                <a:cs typeface="Arial" panose="020B0604020202020204" pitchFamily="34" charset="0"/>
              </a:rPr>
              <a:t>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5480E9-327C-CCB8-4021-F8108B0B6EB5}"/>
              </a:ext>
            </a:extLst>
          </p:cNvPr>
          <p:cNvSpPr txBox="1"/>
          <p:nvPr/>
        </p:nvSpPr>
        <p:spPr>
          <a:xfrm>
            <a:off x="8226160" y="4939236"/>
            <a:ext cx="506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3200">
                <a:solidFill>
                  <a:srgbClr val="00B050"/>
                </a:solidFill>
                <a:latin typeface="Wingdings" pitchFamily="2" charset="2"/>
                <a:cs typeface="Arial" panose="020B0604020202020204" pitchFamily="34" charset="0"/>
              </a:rPr>
              <a:t>ü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EFF186C-C0FE-AD7C-EC56-D3515C67D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H"/>
              <a:t>Model Validation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B3086C-6A3B-961F-1B5A-1BD23E994EF4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odel Validation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9663F6-92FC-6194-5769-9B8B9551B2D8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143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" grpId="0"/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0C3B0-3DF8-FDB6-099C-7899AF811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Which CV method to choose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9A7602-C021-EEC6-8E07-473DB5FD5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413" y="1519691"/>
            <a:ext cx="9937173" cy="46164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15C883-0753-FD85-CDEA-94C33BD44CC0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CV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choose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5A0364-F46F-F7F3-4415-9FC6E886C346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821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0C3B0-3DF8-FDB6-099C-7899AF811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Which CV method to choose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15C883-0753-FD85-CDEA-94C33BD44CC0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CV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choose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DD0B53-8E35-6C1B-0FB4-455574FC6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7949"/>
            <a:ext cx="10635561" cy="33621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B6FAE6-D382-D2BD-D6C6-1821BCF12DE2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96372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0C3B0-3DF8-FDB6-099C-7899AF811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Which CV method to choose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15C883-0753-FD85-CDEA-94C33BD44CC0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CV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choose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A9C21E-BB16-5660-D3BA-05326579F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199" y="1556373"/>
            <a:ext cx="9609667" cy="4358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F78BEB-6AFE-6AB7-7A2E-2861BD1FF26B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80223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95E03-DE40-E859-06FE-C449490A8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An 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24C522-DD3E-3743-BC9A-5937619F63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3368" y="2105157"/>
            <a:ext cx="1651000" cy="248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CE8B03-4DDB-81F2-7299-1AD1EAC197A8}"/>
              </a:ext>
            </a:extLst>
          </p:cNvPr>
          <p:cNvSpPr txBox="1"/>
          <p:nvPr/>
        </p:nvSpPr>
        <p:spPr>
          <a:xfrm>
            <a:off x="4310306" y="5008827"/>
            <a:ext cx="3251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Dice (%) Results (+/- std dev.)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ECEC78-3BEF-D564-E2B1-E94307A622F5}"/>
              </a:ext>
            </a:extLst>
          </p:cNvPr>
          <p:cNvSpPr txBox="1"/>
          <p:nvPr/>
        </p:nvSpPr>
        <p:spPr>
          <a:xfrm>
            <a:off x="277283" y="6123226"/>
            <a:ext cx="116374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i="0" u="none" strike="noStrike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From: Tomar, Devavrat, et al. "OptTTA: Learnable Test-Time Augmentation for Source-Free Medical Image Segmentation Under Domain Shift." </a:t>
            </a:r>
            <a:r>
              <a:rPr lang="en-GB" sz="1400" b="0" i="1" u="none" strike="noStrike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Medical Imaging with Deep Learning</a:t>
            </a:r>
            <a:r>
              <a:rPr lang="en-GB" sz="1400" b="0" i="0" u="none" strike="noStrike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2021.</a:t>
            </a:r>
            <a:endParaRPr lang="en-CH" sz="1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6B61D6-1C55-7C29-CE89-C20D5E3DE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0950" y="659213"/>
            <a:ext cx="3321050" cy="28918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FD6C20-76C1-312F-6AE5-8F9EABB60BB9}"/>
              </a:ext>
            </a:extLst>
          </p:cNvPr>
          <p:cNvSpPr txBox="1"/>
          <p:nvPr/>
        </p:nvSpPr>
        <p:spPr>
          <a:xfrm>
            <a:off x="9517906" y="3514542"/>
            <a:ext cx="23968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1100"/>
              <a:t>Image Source: towarddatascience.com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A7743A-DB29-2B4E-247F-D6D9C1B4F48E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92430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9763F-1FF5-9096-92B2-14E699EFE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Model Selection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009DE-FC15-5C7E-C35E-0D161F0DB5F5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Selection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F8C544-4C18-82E2-B7AB-1A193E2A3A07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48160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F84A9-A482-CAD9-095A-242657CBA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Model Selection (Definition)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50B80-1592-0C32-6703-D031861EC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2133"/>
            <a:ext cx="10515600" cy="3924830"/>
          </a:xfrm>
        </p:spPr>
        <p:txBody>
          <a:bodyPr/>
          <a:lstStyle/>
          <a:p>
            <a:pPr marL="0" indent="0">
              <a:buNone/>
            </a:pPr>
            <a:r>
              <a:rPr lang="en-GB" b="1" i="0" dirty="0">
                <a:solidFill>
                  <a:srgbClr val="374151"/>
                </a:solidFill>
                <a:effectLst/>
                <a:cs typeface="Arial" panose="020B0604020202020204" pitchFamily="34" charset="0"/>
              </a:rPr>
              <a:t>Model selection </a:t>
            </a:r>
            <a:r>
              <a:rPr lang="en-GB" b="0" i="0" dirty="0">
                <a:solidFill>
                  <a:srgbClr val="374151"/>
                </a:solidFill>
                <a:effectLst/>
                <a:cs typeface="Arial" panose="020B0604020202020204" pitchFamily="34" charset="0"/>
              </a:rPr>
              <a:t>in the context of machine learning and statistics is the process of choosing the most appropriate model from a set of candidate models for a given dataset.</a:t>
            </a:r>
          </a:p>
          <a:p>
            <a:pPr marL="0" indent="0">
              <a:buNone/>
            </a:pPr>
            <a:endParaRPr lang="en-GB" dirty="0">
              <a:solidFill>
                <a:srgbClr val="374151"/>
              </a:solidFill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cs typeface="Arial" panose="020B0604020202020204" pitchFamily="34" charset="0"/>
              </a:rPr>
              <a:t>The goal of model selection is (typically) to identify the model that best balances the trade-off between underfitting and overfitting, thereby providing the most accurate and generalizable predictions on new, unseen data.</a:t>
            </a:r>
            <a:endParaRPr lang="en-CH" dirty="0"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C38A66-4F7A-9D35-86DC-D8874893307F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90840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B4FC7-D2A3-E6ED-4B68-09AC849DF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6927"/>
            <a:ext cx="10515600" cy="1325563"/>
          </a:xfrm>
        </p:spPr>
        <p:txBody>
          <a:bodyPr/>
          <a:lstStyle/>
          <a:p>
            <a:r>
              <a:rPr lang="en-CH" dirty="0"/>
              <a:t>(hyper)-Parameters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144772-A137-D1F1-EE9E-E936520DC55D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de-CH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hyper</a:t>
            </a:r>
            <a:r>
              <a:rPr lang="de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)-parameters</a:t>
            </a:r>
            <a:endParaRPr lang="en-C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237927-CD6D-FD59-306A-F8992D2C9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32" y="2122490"/>
            <a:ext cx="10415461" cy="15937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F50CC4-5E02-F0BC-1504-35E83B03E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331" y="4133499"/>
            <a:ext cx="10231921" cy="13105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81B364-6E2E-3971-0547-B6B41CE7AABD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359559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12E20-E07D-4FE0-2622-DA72D615B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Model Selection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49A27-4576-445E-85EA-B82FBC3E7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Split the dataset 𝐷 in three parts: 𝐷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𝑇</a:t>
            </a:r>
            <a:r>
              <a:rPr lang="en-GB" b="0" i="0" dirty="0">
                <a:effectLst/>
                <a:latin typeface="Arial" panose="020B0604020202020204" pitchFamily="34" charset="0"/>
              </a:rPr>
              <a:t> for training, 𝐷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𝑉</a:t>
            </a:r>
            <a:r>
              <a:rPr lang="en-GB" b="0" i="0" dirty="0">
                <a:effectLst/>
                <a:latin typeface="Arial" panose="020B0604020202020204" pitchFamily="34" charset="0"/>
              </a:rPr>
              <a:t> for validation and 𝐷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test</a:t>
            </a:r>
            <a:r>
              <a:rPr lang="en-GB" b="0" i="0" dirty="0">
                <a:effectLst/>
                <a:latin typeface="Arial" panose="020B0604020202020204" pitchFamily="34" charset="0"/>
              </a:rPr>
              <a:t> for testing.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Train all 𝑞 models M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𝑖</a:t>
            </a:r>
            <a:r>
              <a:rPr lang="en-GB" b="0" i="0" dirty="0">
                <a:effectLst/>
                <a:latin typeface="Arial" panose="020B0604020202020204" pitchFamily="34" charset="0"/>
              </a:rPr>
              <a:t> on 𝐷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𝑇</a:t>
            </a:r>
            <a:r>
              <a:rPr lang="en-GB" b="0" i="0" dirty="0">
                <a:effectLst/>
                <a:latin typeface="Arial" panose="020B0604020202020204" pitchFamily="34" charset="0"/>
              </a:rPr>
              <a:t>. We will assume that we want to track one single metric 𝑚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𝑖</a:t>
            </a:r>
            <a:r>
              <a:rPr lang="en-GB" b="0" i="0" dirty="0">
                <a:effectLst/>
                <a:latin typeface="Arial" panose="020B0604020202020204" pitchFamily="34" charset="0"/>
              </a:rPr>
              <a:t>(·) (for example MSE or accuracy).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Compute the metric on the validation dataset 𝑚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𝑖</a:t>
            </a:r>
            <a:r>
              <a:rPr lang="en-GB" b="0" i="0" dirty="0">
                <a:effectLst/>
                <a:latin typeface="Arial" panose="020B0604020202020204" pitchFamily="34" charset="0"/>
              </a:rPr>
              <a:t>(𝐷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𝑉</a:t>
            </a:r>
            <a:r>
              <a:rPr lang="en-GB" b="0" i="0" dirty="0">
                <a:effectLst/>
                <a:latin typeface="Arial" panose="020B0604020202020204" pitchFamily="34" charset="0"/>
              </a:rPr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Select the model 𝑗 that has the lowest value for the metric 𝑚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𝑖</a:t>
            </a:r>
            <a:r>
              <a:rPr lang="en-GB" b="0" i="0" dirty="0">
                <a:effectLst/>
                <a:latin typeface="Arial" panose="020B0604020202020204" pitchFamily="34" charset="0"/>
              </a:rPr>
              <a:t> (𝐷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𝑉</a:t>
            </a:r>
            <a:r>
              <a:rPr lang="en-GB" b="0" i="0" dirty="0">
                <a:effectLst/>
                <a:latin typeface="Arial" panose="020B0604020202020204" pitchFamily="34" charset="0"/>
              </a:rPr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Compute the metric on the test dataset 𝑚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𝑖</a:t>
            </a:r>
            <a:r>
              <a:rPr lang="en-GB" b="0" i="0" dirty="0">
                <a:effectLst/>
                <a:latin typeface="Arial" panose="020B0604020202020204" pitchFamily="34" charset="0"/>
              </a:rPr>
              <a:t>(𝐷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test</a:t>
            </a:r>
            <a:r>
              <a:rPr lang="en-GB" b="0" i="0" dirty="0">
                <a:effectLst/>
                <a:latin typeface="Arial" panose="020B0604020202020204" pitchFamily="34" charset="0"/>
              </a:rPr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Compare 𝑚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𝑖</a:t>
            </a:r>
            <a:r>
              <a:rPr lang="en-GB" b="0" i="0" dirty="0">
                <a:effectLst/>
                <a:latin typeface="Arial" panose="020B0604020202020204" pitchFamily="34" charset="0"/>
              </a:rPr>
              <a:t>(𝐷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test</a:t>
            </a:r>
            <a:r>
              <a:rPr lang="en-GB" b="0" i="0" dirty="0">
                <a:effectLst/>
                <a:latin typeface="Arial" panose="020B0604020202020204" pitchFamily="34" charset="0"/>
              </a:rPr>
              <a:t>) with 𝑚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𝑖</a:t>
            </a:r>
            <a:r>
              <a:rPr lang="en-GB" b="0" i="0" dirty="0">
                <a:effectLst/>
                <a:latin typeface="Arial" panose="020B0604020202020204" pitchFamily="34" charset="0"/>
              </a:rPr>
              <a:t>(𝐷</a:t>
            </a:r>
            <a:r>
              <a:rPr lang="en-GB" b="0" i="0" baseline="-25000" dirty="0">
                <a:effectLst/>
                <a:latin typeface="Arial" panose="020B0604020202020204" pitchFamily="34" charset="0"/>
              </a:rPr>
              <a:t>𝑉</a:t>
            </a:r>
            <a:r>
              <a:rPr lang="en-GB" b="0" i="0" dirty="0">
                <a:effectLst/>
                <a:latin typeface="Arial" panose="020B0604020202020204" pitchFamily="34" charset="0"/>
              </a:rPr>
              <a:t>). If the two values are similar you are good and you can finally train your chosen models on the entire dataset, ready to be used on real data.</a:t>
            </a:r>
            <a:br>
              <a:rPr lang="en-GB" dirty="0"/>
            </a:b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534040-D065-3853-58BF-959188573CA9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79273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724CE-EB22-D1A6-1224-F8EAE974E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Number of datasets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A9F0FC-058D-B239-7A2B-7E8134443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21" y="1690688"/>
            <a:ext cx="10258479" cy="38982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F228D8-83A2-4B25-67F4-2984508C76D5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1766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670FB-9DBF-566B-2AF1-A03187090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F6EB7-C8C7-FB39-1755-EC4679950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733"/>
            <a:ext cx="10515600" cy="4712230"/>
          </a:xfrm>
        </p:spPr>
        <p:txBody>
          <a:bodyPr>
            <a:normAutofit/>
          </a:bodyPr>
          <a:lstStyle/>
          <a:p>
            <a:r>
              <a:rPr lang="en-CH"/>
              <a:t>You have often a very limited dataset at disposal</a:t>
            </a:r>
          </a:p>
          <a:p>
            <a:r>
              <a:rPr lang="en-CH"/>
              <a:t>You do not have the data from Hospital 2, 3, …, N</a:t>
            </a:r>
          </a:p>
          <a:p>
            <a:endParaRPr lang="en-CH" sz="2400"/>
          </a:p>
          <a:p>
            <a:pPr marL="0" indent="0" algn="ctr">
              <a:buNone/>
            </a:pPr>
            <a:r>
              <a:rPr lang="en-CH" sz="3600"/>
              <a:t>How can you check that the model is working with the data of all hospitals?</a:t>
            </a:r>
          </a:p>
          <a:p>
            <a:pPr marL="0" indent="0" algn="ctr">
              <a:buNone/>
            </a:pPr>
            <a:endParaRPr lang="en-CH" sz="3600"/>
          </a:p>
          <a:p>
            <a:pPr marL="0" indent="0" algn="ctr">
              <a:buNone/>
            </a:pPr>
            <a:r>
              <a:rPr lang="en-CH" sz="3600"/>
              <a:t>Or in “machine learning” terminology, how can you verify that your model generalise well?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647BE0-9437-85DB-747B-EDBD4AB6B0E7}"/>
              </a:ext>
            </a:extLst>
          </p:cNvPr>
          <p:cNvSpPr txBox="1"/>
          <p:nvPr/>
        </p:nvSpPr>
        <p:spPr>
          <a:xfrm>
            <a:off x="347133" y="59267"/>
            <a:ext cx="3894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odel Validation - Challenges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09C34C-B3E2-1C52-57AC-076898A0DD8D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3688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118A1-77C4-2B45-EF42-BCAE74AA1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Model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3597E-4B3E-B5E3-A87F-7B19EE136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9533"/>
            <a:ext cx="10515600" cy="47233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600"/>
              <a:t>Model validation refers to </a:t>
            </a:r>
            <a:r>
              <a:rPr lang="en-GB" sz="3600" b="1"/>
              <a:t>the process of confirming that the model actually achieves its intended purpose.</a:t>
            </a:r>
          </a:p>
          <a:p>
            <a:pPr marL="0" indent="0">
              <a:buNone/>
            </a:pPr>
            <a:endParaRPr lang="en-GB" b="1"/>
          </a:p>
          <a:p>
            <a:pPr marL="0" indent="0" algn="ctr">
              <a:buNone/>
            </a:pPr>
            <a:r>
              <a:rPr lang="en-GB" sz="3600"/>
              <a:t>The intended purpose of a model is, in almost all cases, to be able to find patterns in data with an </a:t>
            </a:r>
            <a:r>
              <a:rPr lang="en-GB" sz="3600" u="sng"/>
              <a:t>expected level of performance</a:t>
            </a:r>
            <a:r>
              <a:rPr lang="en-GB" sz="3600"/>
              <a:t> on </a:t>
            </a:r>
            <a:r>
              <a:rPr lang="en-GB" sz="3600" u="sng"/>
              <a:t>unseen data</a:t>
            </a:r>
            <a:r>
              <a:rPr lang="en-GB" sz="3600"/>
              <a:t> (generalisation) statistically similar to the one used for training.</a:t>
            </a:r>
            <a:endParaRPr lang="en-CH" sz="36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6F8335-966F-FAD7-7719-8B28965EDBFA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5133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52676-C3EA-0911-FCAD-12CAC9D3A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Why “validation” is important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AE3118-DB03-09F1-18A3-F54047A4D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85244"/>
            <a:ext cx="10232173" cy="12232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196A96-E4C7-E366-F77E-DBBD3A00D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2952803"/>
            <a:ext cx="10140396" cy="15613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4702E7-4BF9-7308-7153-2F845A231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8" y="4676176"/>
            <a:ext cx="10140389" cy="15613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BB9623-5992-EDEB-4DC7-0A4669B05236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3126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52676-C3EA-0911-FCAD-12CAC9D3A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Why “validation” is important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0676D0-3240-5405-44FA-18C81C519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607716" cy="12982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867EA6-AF81-7DC8-D130-B32C93BD8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095" y="3016251"/>
            <a:ext cx="10558889" cy="12663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569893-5C42-E3A6-4B3A-9AB720889D25}"/>
              </a:ext>
            </a:extLst>
          </p:cNvPr>
          <p:cNvSpPr txBox="1"/>
          <p:nvPr/>
        </p:nvSpPr>
        <p:spPr>
          <a:xfrm rot="16200000">
            <a:off x="-1847625" y="3298195"/>
            <a:ext cx="3956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CH"/>
            </a:defPPr>
            <a:lvl1pPr algn="ctr">
              <a:spcBef>
                <a:spcPts val="0"/>
              </a:spcBef>
              <a:defRPr sz="105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GB" dirty="0"/>
              <a:t>© </a:t>
            </a:r>
            <a:r>
              <a:rPr lang="en-GB" dirty="0" err="1"/>
              <a:t>Dr.</a:t>
            </a:r>
            <a:r>
              <a:rPr lang="en-GB" dirty="0"/>
              <a:t> Umberto Michelucci - </a:t>
            </a:r>
            <a:r>
              <a:rPr lang="en-GB" dirty="0" err="1"/>
              <a:t>umberto.michelucci@toelt.ai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5923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2570</TotalTime>
  <Words>3047</Words>
  <Application>Microsoft Macintosh PowerPoint</Application>
  <PresentationFormat>Widescreen</PresentationFormat>
  <Paragraphs>343</Paragraphs>
  <Slides>58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3" baseType="lpstr">
      <vt:lpstr>Arial</vt:lpstr>
      <vt:lpstr>Cambria Math</vt:lpstr>
      <vt:lpstr>Times New Roman</vt:lpstr>
      <vt:lpstr>Wingdings</vt:lpstr>
      <vt:lpstr>Office Theme</vt:lpstr>
      <vt:lpstr>PowerPoint Presentation</vt:lpstr>
      <vt:lpstr>Source</vt:lpstr>
      <vt:lpstr>Model Validation</vt:lpstr>
      <vt:lpstr>Model Validation</vt:lpstr>
      <vt:lpstr>Model Validation</vt:lpstr>
      <vt:lpstr>Challenges</vt:lpstr>
      <vt:lpstr>Model Validation</vt:lpstr>
      <vt:lpstr>Why “validation” is important</vt:lpstr>
      <vt:lpstr>Why “validation” is important</vt:lpstr>
      <vt:lpstr>Why “validation” is important</vt:lpstr>
      <vt:lpstr>Some terminology: variance and bias</vt:lpstr>
      <vt:lpstr>Overfitting I</vt:lpstr>
      <vt:lpstr>Overfitting II</vt:lpstr>
      <vt:lpstr>Overfitting III</vt:lpstr>
      <vt:lpstr>Overfitting IV</vt:lpstr>
      <vt:lpstr>Another Example – model too complex</vt:lpstr>
      <vt:lpstr>Overfitting</vt:lpstr>
      <vt:lpstr>Another Example – model too complex</vt:lpstr>
      <vt:lpstr>Another Example – model too complex</vt:lpstr>
      <vt:lpstr>Overfitting VI</vt:lpstr>
      <vt:lpstr>Definition of Cross-Validation</vt:lpstr>
      <vt:lpstr>Cross-Validation (CV)</vt:lpstr>
      <vt:lpstr>Model Validation - Methods</vt:lpstr>
      <vt:lpstr>Hold-out Approach</vt:lpstr>
      <vt:lpstr>Hold-out Approach</vt:lpstr>
      <vt:lpstr>Hold-out Approach</vt:lpstr>
      <vt:lpstr>PowerPoint Presentation</vt:lpstr>
      <vt:lpstr>Bias-Variance Trade-off</vt:lpstr>
      <vt:lpstr>Essence of overfitting</vt:lpstr>
      <vt:lpstr>Stratified Sampling</vt:lpstr>
      <vt:lpstr>Hold-out approach – a possible problem</vt:lpstr>
      <vt:lpstr>Hold-out approach – a solution (stratified sampling)</vt:lpstr>
      <vt:lpstr>Splitting done right</vt:lpstr>
      <vt:lpstr>Data Leakage</vt:lpstr>
      <vt:lpstr>What is data leakage</vt:lpstr>
      <vt:lpstr>Types of data leakage</vt:lpstr>
      <vt:lpstr>How to deal with data leakage</vt:lpstr>
      <vt:lpstr>Data Leakage Example of Zero Average-Standard Deviation of one</vt:lpstr>
      <vt:lpstr>Preprocessing within splits Example of Zero Average-Standard Deviation of one</vt:lpstr>
      <vt:lpstr>Data-agnostic Preprocessing Example of Zero Average-Standard Deviation of one</vt:lpstr>
      <vt:lpstr>Monte-Carlo Cross Validation</vt:lpstr>
      <vt:lpstr>Hold-out Approach with multiple splits (Monte Carlo Cross-Validation)</vt:lpstr>
      <vt:lpstr>Monte-Carlo CV</vt:lpstr>
      <vt:lpstr>Monte-Carlo CV</vt:lpstr>
      <vt:lpstr>Monte-Carlo CV</vt:lpstr>
      <vt:lpstr>Monte-Carlo CV</vt:lpstr>
      <vt:lpstr>K-Fold Approach</vt:lpstr>
      <vt:lpstr>Some tips and remarks</vt:lpstr>
      <vt:lpstr>Which CV method to choose</vt:lpstr>
      <vt:lpstr>Which CV method to choose</vt:lpstr>
      <vt:lpstr>Which CV method to choose</vt:lpstr>
      <vt:lpstr>Which CV method to choose</vt:lpstr>
      <vt:lpstr>An example</vt:lpstr>
      <vt:lpstr>Model Selection</vt:lpstr>
      <vt:lpstr>Model Selection (Definition)</vt:lpstr>
      <vt:lpstr>(hyper)-Parameters</vt:lpstr>
      <vt:lpstr>Model Selection Algorithm</vt:lpstr>
      <vt:lpstr>Number of datasets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Umberto Michelucci</dc:creator>
  <cp:lastModifiedBy>Michelucci Umberto HSLU I</cp:lastModifiedBy>
  <cp:revision>216</cp:revision>
  <dcterms:created xsi:type="dcterms:W3CDTF">2022-08-18T10:37:31Z</dcterms:created>
  <dcterms:modified xsi:type="dcterms:W3CDTF">2024-07-16T17:43:23Z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b0afbd-3cf7-4707-aee4-8dc9d855de29_Enabled">
    <vt:lpwstr>true</vt:lpwstr>
  </property>
  <property fmtid="{D5CDD505-2E9C-101B-9397-08002B2CF9AE}" pid="3" name="MSIP_Label_e8b0afbd-3cf7-4707-aee4-8dc9d855de29_SetDate">
    <vt:lpwstr>2023-10-02T14:30:19Z</vt:lpwstr>
  </property>
  <property fmtid="{D5CDD505-2E9C-101B-9397-08002B2CF9AE}" pid="4" name="MSIP_Label_e8b0afbd-3cf7-4707-aee4-8dc9d855de29_Method">
    <vt:lpwstr>Standard</vt:lpwstr>
  </property>
  <property fmtid="{D5CDD505-2E9C-101B-9397-08002B2CF9AE}" pid="5" name="MSIP_Label_e8b0afbd-3cf7-4707-aee4-8dc9d855de29_Name">
    <vt:lpwstr>intern</vt:lpwstr>
  </property>
  <property fmtid="{D5CDD505-2E9C-101B-9397-08002B2CF9AE}" pid="6" name="MSIP_Label_e8b0afbd-3cf7-4707-aee4-8dc9d855de29_SiteId">
    <vt:lpwstr>75a34008-d7d1-4924-8e78-31fea86f6e68</vt:lpwstr>
  </property>
  <property fmtid="{D5CDD505-2E9C-101B-9397-08002B2CF9AE}" pid="7" name="MSIP_Label_e8b0afbd-3cf7-4707-aee4-8dc9d855de29_ActionId">
    <vt:lpwstr>751b0b21-5926-4f51-be2d-9950c8971938</vt:lpwstr>
  </property>
  <property fmtid="{D5CDD505-2E9C-101B-9397-08002B2CF9AE}" pid="8" name="MSIP_Label_e8b0afbd-3cf7-4707-aee4-8dc9d855de29_ContentBits">
    <vt:lpwstr>0</vt:lpwstr>
  </property>
</Properties>
</file>

<file path=docProps/thumbnail.jpeg>
</file>